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20116800" cy="11315700"/>
  <p:notesSz cx="20116800" cy="11315700"/>
  <p:embeddedFontLst>
    <p:embeddedFont>
      <p:font typeface="EWQGSM+Share-Bold"/>
      <p:regular r:id="rId23"/>
    </p:embeddedFont>
    <p:embeddedFont>
      <p:font typeface="UNCEII+Arial-BoldMT"/>
      <p:regular r:id="rId24"/>
    </p:embeddedFont>
    <p:embeddedFont>
      <p:font typeface="IJNKBM+ArialMT"/>
      <p:regular r:id="rId25"/>
    </p:embeddedFont>
    <p:embeddedFont>
      <p:font typeface="PLQDWM+Montserrat-Regular"/>
      <p:regular r:id="rId26"/>
    </p:embeddedFont>
    <p:embeddedFont>
      <p:font typeface="TVGSMH+Montserrat-Bold"/>
      <p:regular r:id="rId27"/>
    </p:embeddedFont>
    <p:embeddedFont>
      <p:font typeface="QIONAT+SegoeUISymbol"/>
      <p:regular r:id="rId28"/>
    </p:embeddedFont>
    <p:embeddedFont>
      <p:font typeface="PHBKKQ+SegoeUISymbol,Bold"/>
      <p:regular r:id="rId29"/>
    </p:embeddedFont>
    <p:embeddedFont>
      <p:font typeface="CNLLKD+Share-Bold"/>
      <p:regular r:id="rId30"/>
    </p:embeddedFont>
    <p:embeddedFont>
      <p:font typeface="DTNCAL+ArbutusSlab-Regular"/>
      <p:regular r:id="rId3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font" Target="fonts/font1.fntdata" /><Relationship Id="rId24" Type="http://schemas.openxmlformats.org/officeDocument/2006/relationships/font" Target="fonts/font2.fntdata" /><Relationship Id="rId25" Type="http://schemas.openxmlformats.org/officeDocument/2006/relationships/font" Target="fonts/font3.fntdata" /><Relationship Id="rId26" Type="http://schemas.openxmlformats.org/officeDocument/2006/relationships/font" Target="fonts/font4.fntdata" /><Relationship Id="rId27" Type="http://schemas.openxmlformats.org/officeDocument/2006/relationships/font" Target="fonts/font5.fntdata" /><Relationship Id="rId28" Type="http://schemas.openxmlformats.org/officeDocument/2006/relationships/font" Target="fonts/font6.fntdata" /><Relationship Id="rId29" Type="http://schemas.openxmlformats.org/officeDocument/2006/relationships/font" Target="fonts/font7.fntdata" /><Relationship Id="rId3" Type="http://schemas.openxmlformats.org/officeDocument/2006/relationships/viewProps" Target="viewProps.xml" /><Relationship Id="rId30" Type="http://schemas.openxmlformats.org/officeDocument/2006/relationships/font" Target="fonts/font8.fntdata" /><Relationship Id="rId31" Type="http://schemas.openxmlformats.org/officeDocument/2006/relationships/font" Target="fonts/font9.fntdata" /><Relationship Id="rId4" Type="http://schemas.openxmlformats.org/officeDocument/2006/relationships/theme" Target="theme/theme1.xml" /><Relationship Id="rId5" Type="http://schemas.openxmlformats.org/officeDocument/2006/relationships/slideMaster" Target="slideMasters/slideMaster1.xml" /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20116800" cy="113157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20116800" cy="113157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0109" y="927021"/>
            <a:ext cx="5269239" cy="8580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508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Technologi</a:t>
            </a:r>
            <a:r>
              <a:rPr dirty="0" sz="7000" spc="21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 </a:t>
            </a:r>
            <a:r>
              <a:rPr dirty="0" sz="70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Stac</a:t>
            </a:r>
            <a:r>
              <a:rPr dirty="0" sz="7000" b="1">
                <a:solidFill>
                  <a:srgbClr val="ffffff"/>
                </a:solidFill>
                <a:latin typeface="EWQGSM+Share-Bold"/>
                <a:cs typeface="EWQGSM+Share-Bold"/>
              </a:rPr>
              <a:t>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78116" y="9734067"/>
            <a:ext cx="2828736" cy="823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235"/>
              </a:lnSpc>
              <a:spcBef>
                <a:spcPts val="0"/>
              </a:spcBef>
              <a:spcAft>
                <a:spcPts val="0"/>
              </a:spcAft>
            </a:pPr>
            <a:r>
              <a:rPr dirty="0" sz="6200">
                <a:solidFill>
                  <a:srgbClr val="ffffff"/>
                </a:solidFill>
                <a:latin typeface="PLQDWM+Montserrat-Regular"/>
                <a:cs typeface="PLQDWM+Montserrat-Regular"/>
              </a:rPr>
              <a:t>Website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333300" y="9734067"/>
            <a:ext cx="1031279" cy="8233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235"/>
              </a:lnSpc>
              <a:spcBef>
                <a:spcPts val="0"/>
              </a:spcBef>
              <a:spcAft>
                <a:spcPts val="0"/>
              </a:spcAft>
            </a:pPr>
            <a:r>
              <a:rPr dirty="0" sz="6200">
                <a:solidFill>
                  <a:srgbClr val="ffffff"/>
                </a:solidFill>
                <a:latin typeface="PLQDWM+Montserrat-Regular"/>
                <a:cs typeface="PLQDWM+Montserrat-Regular"/>
              </a:rPr>
              <a:t>An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20116800" cy="113157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81496" y="342274"/>
            <a:ext cx="5793009" cy="12122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297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0" b="1">
                <a:solidFill>
                  <a:srgbClr val="ffffff"/>
                </a:solidFill>
                <a:latin typeface="EWQGSM+Share-Bold"/>
                <a:cs typeface="EWQGSM+Share-Bold"/>
              </a:rPr>
              <a:t>COMPETITION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50812" y="2015841"/>
            <a:ext cx="2037035" cy="478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19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5e5e5e"/>
                </a:solidFill>
                <a:latin typeface="TVGSMH+Montserrat-Bold"/>
                <a:cs typeface="TVGSMH+Montserrat-Bold"/>
              </a:rPr>
              <a:t>Teknologi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814450" y="2015841"/>
            <a:ext cx="1540140" cy="478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19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5e5e5e"/>
                </a:solidFill>
                <a:latin typeface="TVGSMH+Montserrat-Bold"/>
                <a:cs typeface="TVGSMH+Montserrat-Bold"/>
              </a:rPr>
              <a:t>Produk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36554" y="2562578"/>
            <a:ext cx="1653820" cy="918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19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5e5e5e"/>
                </a:solidFill>
                <a:latin typeface="TVGSMH+Montserrat-Bold"/>
                <a:cs typeface="TVGSMH+Montserrat-Bold"/>
              </a:rPr>
              <a:t>Aplikasi</a:t>
            </a:r>
          </a:p>
          <a:p>
            <a:pPr marL="77358" marR="0">
              <a:lnSpc>
                <a:spcPts val="3464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5e5e5e"/>
                </a:solidFill>
                <a:latin typeface="TVGSMH+Montserrat-Bold"/>
                <a:cs typeface="TVGSMH+Montserrat-Bold"/>
              </a:rPr>
              <a:t>Sejenis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144156" y="2669262"/>
            <a:ext cx="2227360" cy="1358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1476" marR="0">
              <a:lnSpc>
                <a:spcPts val="3519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5e5e5e"/>
                </a:solidFill>
                <a:latin typeface="TVGSMH+Montserrat-Bold"/>
                <a:cs typeface="TVGSMH+Montserrat-Bold"/>
              </a:rPr>
              <a:t>Langsung</a:t>
            </a:r>
          </a:p>
          <a:p>
            <a:pPr marL="0" marR="0">
              <a:lnSpc>
                <a:spcPts val="3464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5e5e5e"/>
                </a:solidFill>
                <a:latin typeface="TVGSMH+Montserrat-Bold"/>
                <a:cs typeface="TVGSMH+Montserrat-Bold"/>
              </a:rPr>
              <a:t>dari</a:t>
            </a:r>
            <a:r>
              <a:rPr dirty="0" sz="3500" b="1">
                <a:solidFill>
                  <a:srgbClr val="5e5e5e"/>
                </a:solidFill>
                <a:latin typeface="TVGSMH+Montserrat-Bold"/>
                <a:cs typeface="TVGSMH+Montserrat-Bold"/>
              </a:rPr>
              <a:t> </a:t>
            </a:r>
            <a:r>
              <a:rPr dirty="0" sz="3500" b="1">
                <a:solidFill>
                  <a:srgbClr val="5e5e5e"/>
                </a:solidFill>
                <a:latin typeface="TVGSMH+Montserrat-Bold"/>
                <a:cs typeface="TVGSMH+Montserrat-Bold"/>
              </a:rPr>
              <a:t>Petani</a:t>
            </a:r>
          </a:p>
          <a:p>
            <a:pPr marL="530868" marR="0">
              <a:lnSpc>
                <a:spcPts val="3464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5e5e5e"/>
                </a:solidFill>
                <a:latin typeface="TVGSMH+Montserrat-Bold"/>
                <a:cs typeface="TVGSMH+Montserrat-Bold"/>
              </a:rPr>
              <a:t>Lokal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87049" y="2895579"/>
            <a:ext cx="5089872" cy="478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19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5e5e5e"/>
                </a:solidFill>
                <a:latin typeface="TVGSMH+Montserrat-Bold"/>
                <a:cs typeface="TVGSMH+Montserrat-Bold"/>
              </a:rPr>
              <a:t>Aplikasi</a:t>
            </a:r>
            <a:r>
              <a:rPr dirty="0" sz="3500" spc="7506" b="1">
                <a:solidFill>
                  <a:srgbClr val="5e5e5e"/>
                </a:solidFill>
                <a:latin typeface="TVGSMH+Montserrat-Bold"/>
                <a:cs typeface="TVGSMH+Montserrat-Bold"/>
              </a:rPr>
              <a:t> </a:t>
            </a:r>
            <a:r>
              <a:rPr dirty="0" sz="3500" b="1">
                <a:solidFill>
                  <a:srgbClr val="5e5e5e"/>
                </a:solidFill>
                <a:latin typeface="TVGSMH+Montserrat-Bold"/>
                <a:cs typeface="TVGSMH+Montserrat-Bold"/>
              </a:rPr>
              <a:t>Kenyamanan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976975" y="2895579"/>
            <a:ext cx="3828827" cy="9185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19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5e5e5e"/>
                </a:solidFill>
                <a:latin typeface="TVGSMH+Montserrat-Bold"/>
                <a:cs typeface="TVGSMH+Montserrat-Bold"/>
              </a:rPr>
              <a:t>Kualitas</a:t>
            </a:r>
            <a:r>
              <a:rPr dirty="0" sz="3500" spc="8234" b="1">
                <a:solidFill>
                  <a:srgbClr val="5e5e5e"/>
                </a:solidFill>
                <a:latin typeface="TVGSMH+Montserrat-Bold"/>
                <a:cs typeface="TVGSMH+Montserrat-Bold"/>
              </a:rPr>
              <a:t> </a:t>
            </a:r>
            <a:r>
              <a:rPr dirty="0" sz="3500" b="1">
                <a:solidFill>
                  <a:srgbClr val="5e5e5e"/>
                </a:solidFill>
                <a:latin typeface="TVGSMH+Montserrat-Bold"/>
                <a:cs typeface="TVGSMH+Montserrat-Bold"/>
              </a:rPr>
              <a:t>Harga</a:t>
            </a:r>
          </a:p>
          <a:p>
            <a:pPr marL="167127" marR="0">
              <a:lnSpc>
                <a:spcPts val="3464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5e5e5e"/>
                </a:solidFill>
                <a:latin typeface="TVGSMH+Montserrat-Bold"/>
                <a:cs typeface="TVGSMH+Montserrat-Bold"/>
              </a:rPr>
              <a:t>Bagus</a:t>
            </a:r>
            <a:r>
              <a:rPr dirty="0" sz="3500" spc="9658" b="1">
                <a:solidFill>
                  <a:srgbClr val="5e5e5e"/>
                </a:solidFill>
                <a:latin typeface="TVGSMH+Montserrat-Bold"/>
                <a:cs typeface="TVGSMH+Montserrat-Bold"/>
              </a:rPr>
              <a:t> </a:t>
            </a:r>
            <a:r>
              <a:rPr dirty="0" sz="3500" b="1">
                <a:solidFill>
                  <a:srgbClr val="5e5e5e"/>
                </a:solidFill>
                <a:latin typeface="TVGSMH+Montserrat-Bold"/>
                <a:cs typeface="TVGSMH+Montserrat-Bold"/>
              </a:rPr>
              <a:t>Bagus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884786" y="3121897"/>
            <a:ext cx="1732664" cy="478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19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5e5e5e"/>
                </a:solidFill>
                <a:latin typeface="TVGSMH+Montserrat-Bold"/>
                <a:cs typeface="TVGSMH+Montserrat-Bold"/>
              </a:rPr>
              <a:t>Website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601782" y="3335634"/>
            <a:ext cx="1421325" cy="478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19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5e5e5e"/>
                </a:solidFill>
                <a:latin typeface="TVGSMH+Montserrat-Bold"/>
                <a:cs typeface="TVGSMH+Montserrat-Bold"/>
              </a:rPr>
              <a:t>Mobile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894882" y="3335634"/>
            <a:ext cx="676532" cy="478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19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5e5e5e"/>
                </a:solidFill>
                <a:latin typeface="TVGSMH+Montserrat-Bold"/>
                <a:cs typeface="TVGSMH+Montserrat-Bold"/>
              </a:rPr>
              <a:t>UX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74791" y="4354367"/>
            <a:ext cx="3695012" cy="630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18"/>
              </a:lnSpc>
              <a:spcBef>
                <a:spcPts val="0"/>
              </a:spcBef>
              <a:spcAft>
                <a:spcPts val="0"/>
              </a:spcAft>
            </a:pPr>
            <a:r>
              <a:rPr dirty="0" sz="3700">
                <a:solidFill>
                  <a:srgbClr val="5e5e5e"/>
                </a:solidFill>
                <a:latin typeface="PLQDWM+Montserrat-Regular"/>
                <a:cs typeface="PLQDWM+Montserrat-Regular"/>
              </a:rPr>
              <a:t>TaniHub</a:t>
            </a:r>
            <a:r>
              <a:rPr dirty="0" sz="3700" spc="14061">
                <a:solidFill>
                  <a:srgbClr val="5e5e5e"/>
                </a:solidFill>
                <a:latin typeface="PLQDWM+Montserrat-Regular"/>
                <a:cs typeface="PLQDWM+Montserrat-Regular"/>
              </a:rPr>
              <a:t> </a:t>
            </a:r>
            <a:r>
              <a:rPr dirty="0" sz="4300">
                <a:solidFill>
                  <a:srgbClr val="a4dc47"/>
                </a:solidFill>
                <a:latin typeface="QIONAT+SegoeUISymbol"/>
                <a:cs typeface="QIONAT+SegoeUISymbol"/>
              </a:rPr>
              <a:t>✓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079676" y="4354367"/>
            <a:ext cx="463189" cy="630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18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>
                <a:solidFill>
                  <a:srgbClr val="a4dc47"/>
                </a:solidFill>
                <a:latin typeface="QIONAT+SegoeUISymbol"/>
                <a:cs typeface="QIONAT+SegoeUISymbol"/>
              </a:rPr>
              <a:t>✓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3044365" y="4395115"/>
            <a:ext cx="458991" cy="184795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24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>
                <a:solidFill>
                  <a:srgbClr val="ff0000"/>
                </a:solidFill>
                <a:latin typeface="PLQDWM+Montserrat-Regular"/>
                <a:cs typeface="PLQDWM+Montserrat-Regular"/>
              </a:rPr>
              <a:t>X</a:t>
            </a:r>
          </a:p>
          <a:p>
            <a:pPr marL="37712" marR="0">
              <a:lnSpc>
                <a:spcPts val="4324"/>
              </a:lnSpc>
              <a:spcBef>
                <a:spcPts val="5654"/>
              </a:spcBef>
              <a:spcAft>
                <a:spcPts val="0"/>
              </a:spcAft>
            </a:pPr>
            <a:r>
              <a:rPr dirty="0" sz="4300">
                <a:solidFill>
                  <a:srgbClr val="ff0000"/>
                </a:solidFill>
                <a:latin typeface="PLQDWM+Montserrat-Regular"/>
                <a:cs typeface="PLQDWM+Montserrat-Regular"/>
              </a:rPr>
              <a:t>X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5607732" y="4406112"/>
            <a:ext cx="445966" cy="18004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5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a4dc47"/>
                </a:solidFill>
                <a:latin typeface="QIONAT+SegoeUISymbol"/>
                <a:cs typeface="QIONAT+SegoeUISymbol"/>
              </a:rPr>
              <a:t>✓</a:t>
            </a:r>
          </a:p>
          <a:p>
            <a:pPr marL="37712" marR="0">
              <a:lnSpc>
                <a:spcPts val="3950"/>
              </a:lnSpc>
              <a:spcBef>
                <a:spcPts val="6028"/>
              </a:spcBef>
              <a:spcAft>
                <a:spcPts val="0"/>
              </a:spcAft>
            </a:pPr>
            <a:r>
              <a:rPr dirty="0" sz="3600">
                <a:solidFill>
                  <a:srgbClr val="a4dc47"/>
                </a:solidFill>
                <a:latin typeface="QIONAT+SegoeUISymbol"/>
                <a:cs typeface="QIONAT+SegoeUISymbol"/>
              </a:rPr>
              <a:t>✓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7927003" y="4395115"/>
            <a:ext cx="421279" cy="5806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24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>
                <a:solidFill>
                  <a:srgbClr val="ff0000"/>
                </a:solidFill>
                <a:latin typeface="PLQDWM+Montserrat-Regular"/>
                <a:cs typeface="PLQDWM+Montserrat-Regular"/>
              </a:rPr>
              <a:t>X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468336" y="4440228"/>
            <a:ext cx="1535666" cy="4912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2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5e5e5e"/>
                </a:solidFill>
                <a:latin typeface="PLQDWM+Montserrat-Regular"/>
                <a:cs typeface="PLQDWM+Montserrat-Regular"/>
              </a:rPr>
              <a:t>Kurang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544327" y="5621690"/>
            <a:ext cx="463189" cy="630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18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>
                <a:solidFill>
                  <a:srgbClr val="a4dc47"/>
                </a:solidFill>
                <a:latin typeface="QIONAT+SegoeUISymbol"/>
                <a:cs typeface="QIONAT+SegoeUISymbol"/>
              </a:rPr>
              <a:t>✓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117388" y="5621690"/>
            <a:ext cx="463189" cy="630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18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>
                <a:solidFill>
                  <a:srgbClr val="a4dc47"/>
                </a:solidFill>
                <a:latin typeface="QIONAT+SegoeUISymbol"/>
                <a:cs typeface="QIONAT+SegoeUISymbol"/>
              </a:rPr>
              <a:t>✓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7943760" y="5621690"/>
            <a:ext cx="463189" cy="630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18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>
                <a:solidFill>
                  <a:srgbClr val="a4dc47"/>
                </a:solidFill>
                <a:latin typeface="QIONAT+SegoeUISymbol"/>
                <a:cs typeface="QIONAT+SegoeUISymbol"/>
              </a:rPr>
              <a:t>✓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88494" y="5706178"/>
            <a:ext cx="1961723" cy="16987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20"/>
              </a:lnSpc>
              <a:spcBef>
                <a:spcPts val="0"/>
              </a:spcBef>
              <a:spcAft>
                <a:spcPts val="0"/>
              </a:spcAft>
            </a:pPr>
            <a:r>
              <a:rPr dirty="0" sz="3700">
                <a:solidFill>
                  <a:srgbClr val="5e5e5e"/>
                </a:solidFill>
                <a:latin typeface="PLQDWM+Montserrat-Regular"/>
                <a:cs typeface="PLQDWM+Montserrat-Regular"/>
              </a:rPr>
              <a:t>SayurBox</a:t>
            </a:r>
          </a:p>
          <a:p>
            <a:pPr marL="241147" marR="0">
              <a:lnSpc>
                <a:spcPts val="3720"/>
              </a:lnSpc>
              <a:spcBef>
                <a:spcPts val="5686"/>
              </a:spcBef>
              <a:spcAft>
                <a:spcPts val="0"/>
              </a:spcAft>
            </a:pPr>
            <a:r>
              <a:rPr dirty="0" sz="3700">
                <a:solidFill>
                  <a:srgbClr val="5e5e5e"/>
                </a:solidFill>
                <a:latin typeface="PLQDWM+Montserrat-Regular"/>
                <a:cs typeface="PLQDWM+Montserrat-Regular"/>
              </a:rPr>
              <a:t>Titipku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506048" y="5939104"/>
            <a:ext cx="1535666" cy="15019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2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5e5e5e"/>
                </a:solidFill>
                <a:latin typeface="PLQDWM+Montserrat-Regular"/>
                <a:cs typeface="PLQDWM+Montserrat-Regular"/>
              </a:rPr>
              <a:t>Kurang</a:t>
            </a:r>
          </a:p>
          <a:p>
            <a:pPr marL="283236" marR="0">
              <a:lnSpc>
                <a:spcPts val="3620"/>
              </a:lnSpc>
              <a:spcBef>
                <a:spcPts val="4288"/>
              </a:spcBef>
              <a:spcAft>
                <a:spcPts val="0"/>
              </a:spcAft>
            </a:pPr>
            <a:r>
              <a:rPr dirty="0" sz="3600">
                <a:solidFill>
                  <a:srgbClr val="5e5e5e"/>
                </a:solidFill>
                <a:latin typeface="PLQDWM+Montserrat-Regular"/>
                <a:cs typeface="PLQDWM+Montserrat-Regular"/>
              </a:rPr>
              <a:t>Baik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117388" y="6863986"/>
            <a:ext cx="463189" cy="1763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18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>
                <a:solidFill>
                  <a:srgbClr val="a4dc47"/>
                </a:solidFill>
                <a:latin typeface="QIONAT+SegoeUISymbol"/>
                <a:cs typeface="QIONAT+SegoeUISymbol"/>
              </a:rPr>
              <a:t>✓</a:t>
            </a:r>
          </a:p>
          <a:p>
            <a:pPr marL="0" marR="0">
              <a:lnSpc>
                <a:spcPts val="4718"/>
              </a:lnSpc>
              <a:spcBef>
                <a:spcPts val="4203"/>
              </a:spcBef>
              <a:spcAft>
                <a:spcPts val="0"/>
              </a:spcAft>
            </a:pPr>
            <a:r>
              <a:rPr dirty="0" sz="4300">
                <a:solidFill>
                  <a:srgbClr val="a4dc47"/>
                </a:solidFill>
                <a:latin typeface="QIONAT+SegoeUISymbol"/>
                <a:cs typeface="QIONAT+SegoeUISymbol"/>
              </a:rPr>
              <a:t>✓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7943760" y="6863986"/>
            <a:ext cx="463189" cy="630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18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>
                <a:solidFill>
                  <a:srgbClr val="a4dc47"/>
                </a:solidFill>
                <a:latin typeface="QIONAT+SegoeUISymbol"/>
                <a:cs typeface="QIONAT+SegoeUISymbol"/>
              </a:rPr>
              <a:t>✓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4565282" y="6904734"/>
            <a:ext cx="421279" cy="5806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24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>
                <a:solidFill>
                  <a:srgbClr val="ff0000"/>
                </a:solidFill>
                <a:latin typeface="PLQDWM+Montserrat-Regular"/>
                <a:cs typeface="PLQDWM+Montserrat-Regular"/>
              </a:rPr>
              <a:t>X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13082077" y="6904734"/>
            <a:ext cx="421279" cy="171368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24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>
                <a:solidFill>
                  <a:srgbClr val="ff0000"/>
                </a:solidFill>
                <a:latin typeface="PLQDWM+Montserrat-Regular"/>
                <a:cs typeface="PLQDWM+Montserrat-Regular"/>
              </a:rPr>
              <a:t>X</a:t>
            </a:r>
          </a:p>
          <a:p>
            <a:pPr marL="0" marR="0">
              <a:lnSpc>
                <a:spcPts val="4324"/>
              </a:lnSpc>
              <a:spcBef>
                <a:spcPts val="4647"/>
              </a:spcBef>
              <a:spcAft>
                <a:spcPts val="0"/>
              </a:spcAft>
            </a:pPr>
            <a:r>
              <a:rPr dirty="0" sz="4300">
                <a:solidFill>
                  <a:srgbClr val="ff0000"/>
                </a:solidFill>
                <a:latin typeface="PLQDWM+Montserrat-Regular"/>
                <a:cs typeface="PLQDWM+Montserrat-Regular"/>
              </a:rPr>
              <a:t>X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5645445" y="6915732"/>
            <a:ext cx="408254" cy="16661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5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a4dc47"/>
                </a:solidFill>
                <a:latin typeface="QIONAT+SegoeUISymbol"/>
                <a:cs typeface="QIONAT+SegoeUISymbol"/>
              </a:rPr>
              <a:t>✓</a:t>
            </a:r>
          </a:p>
          <a:p>
            <a:pPr marL="0" marR="0">
              <a:lnSpc>
                <a:spcPts val="3950"/>
              </a:lnSpc>
              <a:spcBef>
                <a:spcPts val="4971"/>
              </a:spcBef>
              <a:spcAft>
                <a:spcPts val="0"/>
              </a:spcAft>
            </a:pPr>
            <a:r>
              <a:rPr dirty="0" sz="3600">
                <a:solidFill>
                  <a:srgbClr val="a4dc47"/>
                </a:solidFill>
                <a:latin typeface="QIONAT+SegoeUISymbol"/>
                <a:cs typeface="QIONAT+SegoeUISymbol"/>
              </a:rPr>
              <a:t>✓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460575" y="7828247"/>
            <a:ext cx="1405420" cy="969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20"/>
              </a:lnSpc>
              <a:spcBef>
                <a:spcPts val="0"/>
              </a:spcBef>
              <a:spcAft>
                <a:spcPts val="0"/>
              </a:spcAft>
            </a:pPr>
            <a:r>
              <a:rPr dirty="0" sz="3700">
                <a:solidFill>
                  <a:srgbClr val="5e5e5e"/>
                </a:solidFill>
                <a:latin typeface="PLQDWM+Montserrat-Regular"/>
                <a:cs typeface="PLQDWM+Montserrat-Regular"/>
              </a:rPr>
              <a:t>Happy</a:t>
            </a:r>
          </a:p>
          <a:p>
            <a:pPr marL="98539" marR="0">
              <a:lnSpc>
                <a:spcPts val="3662"/>
              </a:lnSpc>
              <a:spcBef>
                <a:spcPts val="50"/>
              </a:spcBef>
              <a:spcAft>
                <a:spcPts val="0"/>
              </a:spcAft>
            </a:pPr>
            <a:r>
              <a:rPr dirty="0" sz="3700">
                <a:solidFill>
                  <a:srgbClr val="5e5e5e"/>
                </a:solidFill>
                <a:latin typeface="PLQDWM+Montserrat-Regular"/>
                <a:cs typeface="PLQDWM+Montserrat-Regular"/>
              </a:rPr>
              <a:t>Fresh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4544327" y="7997041"/>
            <a:ext cx="463189" cy="630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18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>
                <a:solidFill>
                  <a:srgbClr val="a4dc47"/>
                </a:solidFill>
                <a:latin typeface="QIONAT+SegoeUISymbol"/>
                <a:cs typeface="QIONAT+SegoeUISymbol"/>
              </a:rPr>
              <a:t>✓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7964715" y="8037789"/>
            <a:ext cx="421279" cy="58063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24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>
                <a:solidFill>
                  <a:srgbClr val="ff0000"/>
                </a:solidFill>
                <a:latin typeface="PLQDWM+Montserrat-Regular"/>
                <a:cs typeface="PLQDWM+Montserrat-Regular"/>
              </a:rPr>
              <a:t>X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789285" y="8082901"/>
            <a:ext cx="960828" cy="4912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2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>
                <a:solidFill>
                  <a:srgbClr val="5e5e5e"/>
                </a:solidFill>
                <a:latin typeface="PLQDWM+Montserrat-Regular"/>
                <a:cs typeface="PLQDWM+Montserrat-Regular"/>
              </a:rPr>
              <a:t>Baik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4817607" y="9018219"/>
            <a:ext cx="2071275" cy="1544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13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a4dc47"/>
                </a:solidFill>
                <a:latin typeface="TVGSMH+Montserrat-Bold"/>
                <a:cs typeface="TVGSMH+Montserrat-Bold"/>
              </a:rPr>
              <a:t>Kualitas</a:t>
            </a:r>
            <a:r>
              <a:rPr dirty="0" sz="2400" b="1">
                <a:solidFill>
                  <a:srgbClr val="a4dc47"/>
                </a:solidFill>
                <a:latin typeface="TVGSMH+Montserrat-Bold"/>
                <a:cs typeface="TVGSMH+Montserrat-Bold"/>
              </a:rPr>
              <a:t> </a:t>
            </a:r>
            <a:r>
              <a:rPr dirty="0" sz="2400" b="1">
                <a:solidFill>
                  <a:srgbClr val="a4dc47"/>
                </a:solidFill>
                <a:latin typeface="TVGSMH+Montserrat-Bold"/>
                <a:cs typeface="TVGSMH+Montserrat-Bold"/>
              </a:rPr>
              <a:t>bagus</a:t>
            </a:r>
          </a:p>
          <a:p>
            <a:pPr marL="73264" marR="0">
              <a:lnSpc>
                <a:spcPts val="237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a4dc47"/>
                </a:solidFill>
                <a:latin typeface="TVGSMH+Montserrat-Bold"/>
                <a:cs typeface="TVGSMH+Montserrat-Bold"/>
              </a:rPr>
              <a:t>karena</a:t>
            </a:r>
            <a:r>
              <a:rPr dirty="0" sz="2400" b="1">
                <a:solidFill>
                  <a:srgbClr val="a4dc47"/>
                </a:solidFill>
                <a:latin typeface="TVGSMH+Montserrat-Bold"/>
                <a:cs typeface="TVGSMH+Montserrat-Bold"/>
              </a:rPr>
              <a:t> </a:t>
            </a:r>
            <a:r>
              <a:rPr dirty="0" sz="2400" b="1">
                <a:solidFill>
                  <a:srgbClr val="a4dc47"/>
                </a:solidFill>
                <a:latin typeface="TVGSMH+Montserrat-Bold"/>
                <a:cs typeface="TVGSMH+Montserrat-Bold"/>
              </a:rPr>
              <a:t>sudah</a:t>
            </a:r>
          </a:p>
          <a:p>
            <a:pPr marL="103953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a4dc47"/>
                </a:solidFill>
                <a:latin typeface="TVGSMH+Montserrat-Bold"/>
                <a:cs typeface="TVGSMH+Montserrat-Bold"/>
              </a:rPr>
              <a:t>diseleksi</a:t>
            </a:r>
            <a:r>
              <a:rPr dirty="0" sz="2400" b="1">
                <a:solidFill>
                  <a:srgbClr val="a4dc47"/>
                </a:solidFill>
                <a:latin typeface="TVGSMH+Montserrat-Bold"/>
                <a:cs typeface="TVGSMH+Montserrat-Bold"/>
              </a:rPr>
              <a:t> </a:t>
            </a:r>
            <a:r>
              <a:rPr dirty="0" sz="2400" b="1">
                <a:solidFill>
                  <a:srgbClr val="a4dc47"/>
                </a:solidFill>
                <a:latin typeface="TVGSMH+Montserrat-Bold"/>
                <a:cs typeface="TVGSMH+Montserrat-Bold"/>
              </a:rPr>
              <a:t>dari</a:t>
            </a:r>
          </a:p>
          <a:p>
            <a:pPr marL="193343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a4dc47"/>
                </a:solidFill>
                <a:latin typeface="TVGSMH+Montserrat-Bold"/>
                <a:cs typeface="TVGSMH+Montserrat-Bold"/>
              </a:rPr>
              <a:t>petani</a:t>
            </a:r>
            <a:r>
              <a:rPr dirty="0" sz="2400" b="1">
                <a:solidFill>
                  <a:srgbClr val="a4dc47"/>
                </a:solidFill>
                <a:latin typeface="TVGSMH+Montserrat-Bold"/>
                <a:cs typeface="TVGSMH+Montserrat-Bold"/>
              </a:rPr>
              <a:t> </a:t>
            </a:r>
            <a:r>
              <a:rPr dirty="0" sz="2400" b="1">
                <a:solidFill>
                  <a:srgbClr val="a4dc47"/>
                </a:solidFill>
                <a:latin typeface="TVGSMH+Montserrat-Bold"/>
                <a:cs typeface="TVGSMH+Montserrat-Bold"/>
              </a:rPr>
              <a:t>lokal</a:t>
            </a:r>
          </a:p>
          <a:p>
            <a:pPr marL="517528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a4dc47"/>
                </a:solidFill>
                <a:latin typeface="TVGSMH+Montserrat-Bold"/>
                <a:cs typeface="TVGSMH+Montserrat-Bold"/>
              </a:rPr>
              <a:t>pilihan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544327" y="9458528"/>
            <a:ext cx="463189" cy="630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18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>
                <a:solidFill>
                  <a:srgbClr val="a4dc47"/>
                </a:solidFill>
                <a:latin typeface="PHBKKQ+SegoeUISymbol,Bold"/>
                <a:cs typeface="PHBKKQ+SegoeUISymbol,Bold"/>
              </a:rPr>
              <a:t>✓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7117388" y="9458528"/>
            <a:ext cx="463189" cy="630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18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>
                <a:solidFill>
                  <a:srgbClr val="a4dc47"/>
                </a:solidFill>
                <a:latin typeface="PHBKKQ+SegoeUISymbol,Bold"/>
                <a:cs typeface="PHBKKQ+SegoeUISymbol,Bold"/>
              </a:rPr>
              <a:t>✓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3061122" y="9458528"/>
            <a:ext cx="463189" cy="630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18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>
                <a:solidFill>
                  <a:srgbClr val="a4dc47"/>
                </a:solidFill>
                <a:latin typeface="PHBKKQ+SegoeUISymbol,Bold"/>
                <a:cs typeface="PHBKKQ+SegoeUISymbol,Bold"/>
              </a:rPr>
              <a:t>✓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7943760" y="9458528"/>
            <a:ext cx="463189" cy="630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718"/>
              </a:lnSpc>
              <a:spcBef>
                <a:spcPts val="0"/>
              </a:spcBef>
              <a:spcAft>
                <a:spcPts val="0"/>
              </a:spcAft>
            </a:pPr>
            <a:r>
              <a:rPr dirty="0" sz="4300">
                <a:solidFill>
                  <a:srgbClr val="a4dc47"/>
                </a:solidFill>
                <a:latin typeface="PHBKKQ+SegoeUISymbol,Bold"/>
                <a:cs typeface="PHBKKQ+SegoeUISymbol,Bold"/>
              </a:rPr>
              <a:t>✓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9764376" y="9544388"/>
            <a:ext cx="1009486" cy="4912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20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5e5e5e"/>
                </a:solidFill>
                <a:latin typeface="TVGSMH+Montserrat-Bold"/>
                <a:cs typeface="TVGSMH+Montserrat-Bold"/>
              </a:rPr>
              <a:t>Baik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20116800" cy="113157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79331" y="591179"/>
            <a:ext cx="1852003" cy="739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7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 b="1">
                <a:solidFill>
                  <a:srgbClr val="ffffff"/>
                </a:solidFill>
                <a:latin typeface="EWQGSM+Share-Bold"/>
                <a:cs typeface="EWQGSM+Share-Bold"/>
              </a:rPr>
              <a:t>MAHAL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43068" y="941330"/>
            <a:ext cx="4102569" cy="149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7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KOMPETISI</a:t>
            </a:r>
            <a:r>
              <a:rPr dirty="0" sz="6000" spc="179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 </a:t>
            </a:r>
            <a:r>
              <a:rPr dirty="0" sz="60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DAN</a:t>
            </a:r>
          </a:p>
          <a:p>
            <a:pPr marL="0" marR="0">
              <a:lnSpc>
                <a:spcPts val="5578"/>
              </a:lnSpc>
              <a:spcBef>
                <a:spcPts val="361"/>
              </a:spcBef>
              <a:spcAft>
                <a:spcPts val="0"/>
              </a:spcAft>
            </a:pPr>
            <a:r>
              <a:rPr dirty="0" sz="60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POSISI</a:t>
            </a:r>
            <a:r>
              <a:rPr dirty="0" sz="6000" spc="179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 </a:t>
            </a:r>
            <a:r>
              <a:rPr dirty="0" sz="60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PESAING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684263" y="1188231"/>
            <a:ext cx="902553" cy="3502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10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MAHAL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83040" y="1471311"/>
            <a:ext cx="417084" cy="6166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0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 b="1">
                <a:solidFill>
                  <a:srgbClr val="fae232"/>
                </a:solidFill>
                <a:latin typeface="UNCEII+Arial-BoldMT"/>
                <a:cs typeface="UNCEII+Arial-BoldMT"/>
              </a:rPr>
              <a:t>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62094" y="5265382"/>
            <a:ext cx="2188959" cy="7399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7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 b="1">
                <a:solidFill>
                  <a:srgbClr val="ffffff"/>
                </a:solidFill>
                <a:latin typeface="EWQGSM+Share-Bold"/>
                <a:cs typeface="EWQGSM+Share-Bold"/>
              </a:rPr>
              <a:t>KURANG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942461" y="5729227"/>
            <a:ext cx="417084" cy="6166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08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 b="1">
                <a:solidFill>
                  <a:srgbClr val="fae232"/>
                </a:solidFill>
                <a:latin typeface="UNCEII+Arial-BoldMT"/>
                <a:cs typeface="UNCEII+Arial-BoldMT"/>
              </a:rPr>
              <a:t>x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76583" y="8940262"/>
            <a:ext cx="2094976" cy="9095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54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000000"/>
                </a:solidFill>
                <a:latin typeface="CNLLKD+Share-Bold"/>
                <a:cs typeface="CNLLKD+Share-Bold"/>
              </a:rPr>
              <a:t>Keterangan</a:t>
            </a:r>
            <a:r>
              <a:rPr dirty="0" sz="3500" b="1">
                <a:solidFill>
                  <a:srgbClr val="000000"/>
                </a:solidFill>
                <a:latin typeface="CNLLKD+Share-Bold"/>
                <a:cs typeface="CNLLKD+Share-Bold"/>
              </a:rPr>
              <a:t> </a:t>
            </a:r>
            <a:r>
              <a:rPr dirty="0" sz="3500" b="1">
                <a:solidFill>
                  <a:srgbClr val="000000"/>
                </a:solidFill>
                <a:latin typeface="CNLLKD+Share-Bold"/>
                <a:cs typeface="CNLLKD+Share-Bold"/>
              </a:rPr>
              <a:t>:</a:t>
            </a:r>
          </a:p>
          <a:p>
            <a:pPr marL="0" marR="0">
              <a:lnSpc>
                <a:spcPts val="3440"/>
              </a:lnSpc>
              <a:spcBef>
                <a:spcPts val="220"/>
              </a:spcBef>
              <a:spcAft>
                <a:spcPts val="0"/>
              </a:spcAft>
            </a:pPr>
            <a:r>
              <a:rPr dirty="0" sz="3700" b="1">
                <a:solidFill>
                  <a:srgbClr val="fae232"/>
                </a:solidFill>
                <a:latin typeface="EWQGSM+Share-Bold"/>
                <a:cs typeface="EWQGSM+Share-Bold"/>
              </a:rPr>
              <a:t>y</a:t>
            </a:r>
            <a:r>
              <a:rPr dirty="0" sz="3700" b="1">
                <a:solidFill>
                  <a:srgbClr val="fae232"/>
                </a:solidFill>
                <a:latin typeface="EWQGSM+Share-Bold"/>
                <a:cs typeface="EWQGSM+Share-Bold"/>
              </a:rPr>
              <a:t> </a:t>
            </a:r>
            <a:r>
              <a:rPr dirty="0" sz="3500" b="1">
                <a:solidFill>
                  <a:srgbClr val="000000"/>
                </a:solidFill>
                <a:latin typeface="CNLLKD+Share-Bold"/>
                <a:cs typeface="CNLLKD+Share-Bold"/>
              </a:rPr>
              <a:t>=</a:t>
            </a:r>
            <a:r>
              <a:rPr dirty="0" sz="3500" b="1">
                <a:solidFill>
                  <a:srgbClr val="000000"/>
                </a:solidFill>
                <a:latin typeface="CNLLKD+Share-Bold"/>
                <a:cs typeface="CNLLKD+Share-Bold"/>
              </a:rPr>
              <a:t> </a:t>
            </a:r>
            <a:r>
              <a:rPr dirty="0" sz="3500" b="1">
                <a:solidFill>
                  <a:srgbClr val="000000"/>
                </a:solidFill>
                <a:latin typeface="CNLLKD+Share-Bold"/>
                <a:cs typeface="CNLLKD+Share-Bold"/>
              </a:rPr>
              <a:t>Harga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76583" y="9847319"/>
            <a:ext cx="6340982" cy="48014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33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 b="1">
                <a:solidFill>
                  <a:srgbClr val="fae232"/>
                </a:solidFill>
                <a:latin typeface="EWQGSM+Share-Bold"/>
                <a:cs typeface="EWQGSM+Share-Bold"/>
              </a:rPr>
              <a:t>x</a:t>
            </a:r>
            <a:r>
              <a:rPr dirty="0" sz="3800" spc="-82" b="1">
                <a:solidFill>
                  <a:srgbClr val="fae232"/>
                </a:solidFill>
                <a:latin typeface="EWQGSM+Share-Bold"/>
                <a:cs typeface="EWQGSM+Share-Bold"/>
              </a:rPr>
              <a:t> </a:t>
            </a:r>
            <a:r>
              <a:rPr dirty="0" sz="3500" b="1">
                <a:solidFill>
                  <a:srgbClr val="000000"/>
                </a:solidFill>
                <a:latin typeface="CNLLKD+Share-Bold"/>
                <a:cs typeface="CNLLKD+Share-Bold"/>
              </a:rPr>
              <a:t>=</a:t>
            </a:r>
            <a:r>
              <a:rPr dirty="0" sz="3500" b="1">
                <a:solidFill>
                  <a:srgbClr val="000000"/>
                </a:solidFill>
                <a:latin typeface="CNLLKD+Share-Bold"/>
                <a:cs typeface="CNLLKD+Share-Bold"/>
              </a:rPr>
              <a:t> </a:t>
            </a:r>
            <a:r>
              <a:rPr dirty="0" sz="3500" b="1">
                <a:solidFill>
                  <a:srgbClr val="000000"/>
                </a:solidFill>
                <a:latin typeface="CNLLKD+Share-Bold"/>
                <a:cs typeface="CNLLKD+Share-Bold"/>
              </a:rPr>
              <a:t>Kenyamanan</a:t>
            </a:r>
            <a:r>
              <a:rPr dirty="0" sz="3500" b="1">
                <a:solidFill>
                  <a:srgbClr val="000000"/>
                </a:solidFill>
                <a:latin typeface="CNLLKD+Share-Bold"/>
                <a:cs typeface="CNLLKD+Share-Bold"/>
              </a:rPr>
              <a:t> </a:t>
            </a:r>
            <a:r>
              <a:rPr dirty="0" sz="3500" b="1">
                <a:solidFill>
                  <a:srgbClr val="000000"/>
                </a:solidFill>
                <a:latin typeface="CNLLKD+Share-Bold"/>
                <a:cs typeface="CNLLKD+Share-Bold"/>
              </a:rPr>
              <a:t>Pengalaman</a:t>
            </a:r>
            <a:r>
              <a:rPr dirty="0" sz="3500" b="1">
                <a:solidFill>
                  <a:srgbClr val="000000"/>
                </a:solidFill>
                <a:latin typeface="CNLLKD+Share-Bold"/>
                <a:cs typeface="CNLLKD+Share-Bold"/>
              </a:rPr>
              <a:t> </a:t>
            </a:r>
            <a:r>
              <a:rPr dirty="0" sz="3500" b="1">
                <a:solidFill>
                  <a:srgbClr val="000000"/>
                </a:solidFill>
                <a:latin typeface="CNLLKD+Share-Bold"/>
                <a:cs typeface="CNLLKD+Share-Bold"/>
              </a:rPr>
              <a:t>Pengguna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78473" y="10135500"/>
            <a:ext cx="1929327" cy="73992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7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 b="1">
                <a:solidFill>
                  <a:srgbClr val="ffffff"/>
                </a:solidFill>
                <a:latin typeface="EWQGSM+Share-Bold"/>
                <a:cs typeface="EWQGSM+Share-Bold"/>
              </a:rPr>
              <a:t>MU</a:t>
            </a:r>
            <a:r>
              <a:rPr dirty="0" sz="60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R</a:t>
            </a:r>
            <a:r>
              <a:rPr dirty="0" sz="6000" b="1">
                <a:solidFill>
                  <a:srgbClr val="ffffff"/>
                </a:solidFill>
                <a:latin typeface="EWQGSM+Share-Bold"/>
                <a:cs typeface="EWQGSM+Share-Bold"/>
              </a:rPr>
              <a:t>AH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654675" y="10330509"/>
            <a:ext cx="902553" cy="35025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10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MAHAL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20116800" cy="113157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0110" y="938595"/>
            <a:ext cx="4034256" cy="19819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3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0" b="1">
                <a:solidFill>
                  <a:srgbClr val="88b8a8"/>
                </a:solidFill>
                <a:latin typeface="EWQGSM+Share-Bold"/>
                <a:cs typeface="EWQGSM+Share-Bold"/>
              </a:rPr>
              <a:t>MARKETING</a:t>
            </a:r>
          </a:p>
          <a:p>
            <a:pPr marL="0" marR="0">
              <a:lnSpc>
                <a:spcPts val="7438"/>
              </a:lnSpc>
              <a:spcBef>
                <a:spcPts val="481"/>
              </a:spcBef>
              <a:spcAft>
                <a:spcPts val="0"/>
              </a:spcAft>
            </a:pPr>
            <a:r>
              <a:rPr dirty="0" sz="8000" b="1">
                <a:solidFill>
                  <a:srgbClr val="88b8a8"/>
                </a:solidFill>
                <a:latin typeface="EWQGSM+Share-Bold"/>
                <a:cs typeface="EWQGSM+Share-Bold"/>
              </a:rPr>
              <a:t>PLAN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29517" y="2683620"/>
            <a:ext cx="5172450" cy="8948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300">
                <a:solidFill>
                  <a:srgbClr val="a4dc47"/>
                </a:solidFill>
                <a:latin typeface="IJNKBM+ArialMT"/>
                <a:cs typeface="IJNKBM+ArialMT"/>
              </a:rPr>
              <a:t>●</a:t>
            </a:r>
            <a:r>
              <a:rPr dirty="0" sz="3300" spc="540">
                <a:solidFill>
                  <a:srgbClr val="a4dc47"/>
                </a:solidFill>
                <a:latin typeface="IJNKBM+ArialMT"/>
                <a:cs typeface="IJNKBM+Arial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Konten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marketing</a:t>
            </a:r>
            <a:r>
              <a:rPr dirty="0" sz="3300" spc="14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influencer</a:t>
            </a:r>
          </a:p>
          <a:p>
            <a:pPr marL="361473" marR="0">
              <a:lnSpc>
                <a:spcPts val="3041"/>
              </a:lnSpc>
              <a:spcBef>
                <a:spcPts val="665"/>
              </a:spcBef>
              <a:spcAft>
                <a:spcPts val="0"/>
              </a:spcAft>
            </a:pP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marketing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391731" y="2850857"/>
            <a:ext cx="206766" cy="3457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75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DTNCAL+ArbutusSlab-Regular"/>
                <a:cs typeface="DTNCAL+ArbutusSlab-Regular"/>
              </a:rPr>
              <a:t>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429517" y="3637910"/>
            <a:ext cx="5095747" cy="8948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300">
                <a:solidFill>
                  <a:srgbClr val="a4dc47"/>
                </a:solidFill>
                <a:latin typeface="IJNKBM+ArialMT"/>
                <a:cs typeface="IJNKBM+ArialMT"/>
              </a:rPr>
              <a:t>●</a:t>
            </a:r>
            <a:r>
              <a:rPr dirty="0" sz="3300" spc="540">
                <a:solidFill>
                  <a:srgbClr val="a4dc47"/>
                </a:solidFill>
                <a:latin typeface="IJNKBM+ArialMT"/>
                <a:cs typeface="IJNKBM+ArialMT"/>
              </a:rPr>
              <a:t> </a:t>
            </a: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Merancang</a:t>
            </a: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program</a:t>
            </a: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referral</a:t>
            </a:r>
          </a:p>
          <a:p>
            <a:pPr marL="361473" marR="0">
              <a:lnSpc>
                <a:spcPts val="3041"/>
              </a:lnSpc>
              <a:spcBef>
                <a:spcPts val="665"/>
              </a:spcBef>
              <a:spcAft>
                <a:spcPts val="0"/>
              </a:spcAft>
            </a:pP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kode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400386" y="4436033"/>
            <a:ext cx="277244" cy="34575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75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DTNCAL+ArbutusSlab-Regular"/>
                <a:cs typeface="DTNCAL+ArbutusSlab-Regular"/>
              </a:rPr>
              <a:t>b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6433" y="5641079"/>
            <a:ext cx="4730046" cy="13719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300">
                <a:solidFill>
                  <a:srgbClr val="a4dc47"/>
                </a:solidFill>
                <a:latin typeface="IJNKBM+ArialMT"/>
                <a:cs typeface="IJNKBM+ArialMT"/>
              </a:rPr>
              <a:t>●</a:t>
            </a:r>
            <a:r>
              <a:rPr dirty="0" sz="3300" spc="540">
                <a:solidFill>
                  <a:srgbClr val="a4dc47"/>
                </a:solidFill>
                <a:latin typeface="IJNKBM+ArialMT"/>
                <a:cs typeface="IJNKBM+ArialMT"/>
              </a:rPr>
              <a:t> </a:t>
            </a: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Pemberian</a:t>
            </a: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poin</a:t>
            </a:r>
          </a:p>
          <a:p>
            <a:pPr marL="0" marR="0">
              <a:lnSpc>
                <a:spcPts val="3041"/>
              </a:lnSpc>
              <a:spcBef>
                <a:spcPts val="665"/>
              </a:spcBef>
              <a:spcAft>
                <a:spcPts val="0"/>
              </a:spcAft>
            </a:pPr>
            <a:r>
              <a:rPr dirty="0" sz="3300">
                <a:solidFill>
                  <a:srgbClr val="a4dc47"/>
                </a:solidFill>
                <a:latin typeface="IJNKBM+ArialMT"/>
                <a:cs typeface="IJNKBM+ArialMT"/>
              </a:rPr>
              <a:t>●</a:t>
            </a:r>
            <a:r>
              <a:rPr dirty="0" sz="3300" spc="540">
                <a:solidFill>
                  <a:srgbClr val="a4dc47"/>
                </a:solidFill>
                <a:latin typeface="IJNKBM+ArialMT"/>
                <a:cs typeface="IJNKBM+ArialMT"/>
              </a:rPr>
              <a:t> </a:t>
            </a: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Pemberian</a:t>
            </a: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voucher</a:t>
            </a: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gratis</a:t>
            </a:r>
          </a:p>
          <a:p>
            <a:pPr marL="361473" marR="0">
              <a:lnSpc>
                <a:spcPts val="3041"/>
              </a:lnSpc>
              <a:spcBef>
                <a:spcPts val="715"/>
              </a:spcBef>
              <a:spcAft>
                <a:spcPts val="0"/>
              </a:spcAft>
            </a:pP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ongkir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925100" y="5723861"/>
            <a:ext cx="296975" cy="949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75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DTNCAL+ArbutusSlab-Regular"/>
                <a:cs typeface="DTNCAL+ArbutusSlab-Regular"/>
              </a:rPr>
              <a:t>a</a:t>
            </a:r>
          </a:p>
          <a:p>
            <a:pPr marL="7827" marR="0">
              <a:lnSpc>
                <a:spcPts val="2375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DTNCAL+ArbutusSlab-Regular"/>
                <a:cs typeface="DTNCAL+ArbutusSlab-Regular"/>
              </a:rPr>
              <a:t>a</a:t>
            </a:r>
          </a:p>
          <a:p>
            <a:pPr marL="34219" marR="0">
              <a:lnSpc>
                <a:spcPts val="2376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>
                <a:solidFill>
                  <a:srgbClr val="ffffff"/>
                </a:solidFill>
                <a:latin typeface="DTNCAL+ArbutusSlab-Regular"/>
                <a:cs typeface="DTNCAL+ArbutusSlab-Regular"/>
              </a:rPr>
              <a:t>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675179" y="8366364"/>
            <a:ext cx="3156050" cy="4177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300">
                <a:solidFill>
                  <a:srgbClr val="a4dc47"/>
                </a:solidFill>
                <a:latin typeface="IJNKBM+ArialMT"/>
                <a:cs typeface="IJNKBM+ArialMT"/>
              </a:rPr>
              <a:t>●</a:t>
            </a:r>
            <a:r>
              <a:rPr dirty="0" sz="3300" spc="540">
                <a:solidFill>
                  <a:srgbClr val="a4dc47"/>
                </a:solidFill>
                <a:latin typeface="IJNKBM+ArialMT"/>
                <a:cs typeface="IJNKBM+ArialMT"/>
              </a:rPr>
              <a:t> </a:t>
            </a: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Email</a:t>
            </a: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marketing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675179" y="8843509"/>
            <a:ext cx="5154183" cy="4177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300">
                <a:solidFill>
                  <a:srgbClr val="a4dc47"/>
                </a:solidFill>
                <a:latin typeface="IJNKBM+ArialMT"/>
                <a:cs typeface="IJNKBM+ArialMT"/>
              </a:rPr>
              <a:t>●</a:t>
            </a:r>
            <a:r>
              <a:rPr dirty="0" sz="3300" spc="540">
                <a:solidFill>
                  <a:srgbClr val="a4dc47"/>
                </a:solidFill>
                <a:latin typeface="IJNKBM+ArialMT"/>
                <a:cs typeface="IJNKBM+ArialMT"/>
              </a:rPr>
              <a:t> </a:t>
            </a: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Melakukan</a:t>
            </a: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survey</a:t>
            </a: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e5e5e"/>
                </a:solidFill>
                <a:latin typeface="UNCEII+Arial-BoldMT"/>
                <a:cs typeface="UNCEII+Arial-BoldMT"/>
              </a:rPr>
              <a:t>kepuasan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20116800" cy="113157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0109" y="924108"/>
            <a:ext cx="9347397" cy="1494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7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 b="1">
                <a:solidFill>
                  <a:srgbClr val="ffffff"/>
                </a:solidFill>
                <a:latin typeface="EWQGSM+Share-Bold"/>
                <a:cs typeface="EWQGSM+Share-Bold"/>
              </a:rPr>
              <a:t>Milestone</a:t>
            </a:r>
            <a:r>
              <a:rPr dirty="0" sz="6000" b="1">
                <a:solidFill>
                  <a:srgbClr val="ffffff"/>
                </a:solidFill>
                <a:latin typeface="EWQGSM+Share-Bold"/>
                <a:cs typeface="EWQGSM+Share-Bold"/>
              </a:rPr>
              <a:t> </a:t>
            </a:r>
            <a:r>
              <a:rPr dirty="0" sz="6000" b="1">
                <a:solidFill>
                  <a:srgbClr val="ffffff"/>
                </a:solidFill>
                <a:latin typeface="EWQGSM+Share-Bold"/>
                <a:cs typeface="EWQGSM+Share-Bold"/>
              </a:rPr>
              <a:t>ESTIMASI</a:t>
            </a:r>
            <a:r>
              <a:rPr dirty="0" sz="6000" b="1">
                <a:solidFill>
                  <a:srgbClr val="ffffff"/>
                </a:solidFill>
                <a:latin typeface="EWQGSM+Share-Bold"/>
                <a:cs typeface="EWQGSM+Share-Bold"/>
              </a:rPr>
              <a:t> </a:t>
            </a:r>
            <a:r>
              <a:rPr dirty="0" sz="6000" b="1">
                <a:solidFill>
                  <a:srgbClr val="ffffff"/>
                </a:solidFill>
                <a:latin typeface="EWQGSM+Share-Bold"/>
                <a:cs typeface="EWQGSM+Share-Bold"/>
              </a:rPr>
              <a:t>WAKTU</a:t>
            </a:r>
            <a:r>
              <a:rPr dirty="0" sz="6000" b="1">
                <a:solidFill>
                  <a:srgbClr val="ffffff"/>
                </a:solidFill>
                <a:latin typeface="EWQGSM+Share-Bold"/>
                <a:cs typeface="EWQGSM+Share-Bold"/>
              </a:rPr>
              <a:t> </a:t>
            </a:r>
            <a:r>
              <a:rPr dirty="0" sz="6000" b="1">
                <a:solidFill>
                  <a:srgbClr val="ffffff"/>
                </a:solidFill>
                <a:latin typeface="EWQGSM+Share-Bold"/>
                <a:cs typeface="EWQGSM+Share-Bold"/>
              </a:rPr>
              <a:t>8</a:t>
            </a:r>
            <a:r>
              <a:rPr dirty="0" sz="6000" b="1">
                <a:solidFill>
                  <a:srgbClr val="ffffff"/>
                </a:solidFill>
                <a:latin typeface="EWQGSM+Share-Bold"/>
                <a:cs typeface="EWQGSM+Share-Bold"/>
              </a:rPr>
              <a:t> </a:t>
            </a:r>
            <a:r>
              <a:rPr dirty="0" sz="6000" b="1">
                <a:solidFill>
                  <a:srgbClr val="ffffff"/>
                </a:solidFill>
                <a:latin typeface="EWQGSM+Share-Bold"/>
                <a:cs typeface="EWQGSM+Share-Bold"/>
              </a:rPr>
              <a:t>BULAN</a:t>
            </a:r>
          </a:p>
          <a:p>
            <a:pPr marL="0" marR="0">
              <a:lnSpc>
                <a:spcPts val="5578"/>
              </a:lnSpc>
              <a:spcBef>
                <a:spcPts val="361"/>
              </a:spcBef>
              <a:spcAft>
                <a:spcPts val="0"/>
              </a:spcAft>
            </a:pPr>
            <a:r>
              <a:rPr dirty="0" sz="60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(September</a:t>
            </a:r>
            <a:r>
              <a:rPr dirty="0" sz="6000" spc="179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 </a:t>
            </a:r>
            <a:r>
              <a:rPr dirty="0" sz="60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2021</a:t>
            </a:r>
            <a:r>
              <a:rPr dirty="0" sz="6000" spc="179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 </a:t>
            </a:r>
            <a:r>
              <a:rPr dirty="0" sz="60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-</a:t>
            </a:r>
            <a:r>
              <a:rPr dirty="0" sz="6000" spc="179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 </a:t>
            </a:r>
            <a:r>
              <a:rPr dirty="0" sz="60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April</a:t>
            </a:r>
            <a:r>
              <a:rPr dirty="0" sz="6000" spc="179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 </a:t>
            </a:r>
            <a:r>
              <a:rPr dirty="0" sz="60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2022)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20116800" cy="113157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82159" y="4794758"/>
            <a:ext cx="13333666" cy="18026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94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0" b="1">
                <a:solidFill>
                  <a:srgbClr val="88b8a8"/>
                </a:solidFill>
                <a:latin typeface="EWQGSM+Share-Bold"/>
                <a:cs typeface="EWQGSM+Share-Bold"/>
              </a:rPr>
              <a:t>PENCAPAIAN</a:t>
            </a:r>
            <a:r>
              <a:rPr dirty="0" sz="15000" b="1">
                <a:solidFill>
                  <a:srgbClr val="88b8a8"/>
                </a:solidFill>
                <a:latin typeface="EWQGSM+Share-Bold"/>
                <a:cs typeface="EWQGSM+Share-Bold"/>
              </a:rPr>
              <a:t> </a:t>
            </a:r>
            <a:r>
              <a:rPr dirty="0" sz="15000" b="1">
                <a:solidFill>
                  <a:srgbClr val="88b8a8"/>
                </a:solidFill>
                <a:latin typeface="EWQGSM+Share-Bold"/>
                <a:cs typeface="EWQGSM+Share-Bold"/>
              </a:rPr>
              <a:t>BYTANI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20116800" cy="113157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0109" y="933645"/>
            <a:ext cx="8000619" cy="9760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3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Organization</a:t>
            </a:r>
            <a:r>
              <a:rPr dirty="0" sz="8000" spc="239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 </a:t>
            </a:r>
            <a:r>
              <a:rPr dirty="0" sz="80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Structure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20116800" cy="113157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10500" y="5006399"/>
            <a:ext cx="6880573" cy="13086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0" b="1">
                <a:solidFill>
                  <a:srgbClr val="ffffff"/>
                </a:solidFill>
                <a:latin typeface="TVGSMH+Montserrat-Bold"/>
                <a:cs typeface="TVGSMH+Montserrat-Bold"/>
              </a:rPr>
              <a:t>Terimakasih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20116800" cy="113157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55617" y="1034319"/>
            <a:ext cx="5661202" cy="9760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3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ELEVATOR</a:t>
            </a:r>
            <a:r>
              <a:rPr dirty="0" sz="8000" spc="239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 </a:t>
            </a:r>
            <a:r>
              <a:rPr dirty="0" sz="80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PITC</a:t>
            </a:r>
            <a:r>
              <a:rPr dirty="0" sz="8000" b="1">
                <a:solidFill>
                  <a:srgbClr val="ffffff"/>
                </a:solidFill>
                <a:latin typeface="EWQGSM+Share-Bold"/>
                <a:cs typeface="EWQGSM+Share-Bold"/>
              </a:rPr>
              <a:t>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288910" y="3686783"/>
            <a:ext cx="1320164" cy="18026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94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0" b="1">
                <a:solidFill>
                  <a:srgbClr val="a4dc47"/>
                </a:solidFill>
                <a:latin typeface="EWQGSM+Share-Bold"/>
                <a:cs typeface="EWQGSM+Share-Bold"/>
              </a:rPr>
              <a:t>??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20116800" cy="113157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0110" y="933645"/>
            <a:ext cx="4740021" cy="9760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3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THE</a:t>
            </a:r>
            <a:r>
              <a:rPr dirty="0" sz="8000" spc="239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 </a:t>
            </a:r>
            <a:r>
              <a:rPr dirty="0" sz="80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PROBLEM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29884" y="4857540"/>
            <a:ext cx="1995963" cy="18026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3946"/>
              </a:lnSpc>
              <a:spcBef>
                <a:spcPts val="0"/>
              </a:spcBef>
              <a:spcAft>
                <a:spcPts val="0"/>
              </a:spcAft>
            </a:pPr>
            <a:r>
              <a:rPr dirty="0" sz="15000" b="1">
                <a:solidFill>
                  <a:srgbClr val="000000"/>
                </a:solidFill>
                <a:latin typeface="EWQGSM+Share-Bold"/>
                <a:cs typeface="EWQGSM+Share-Bold"/>
              </a:rPr>
              <a:t>14,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95595" y="5332808"/>
            <a:ext cx="7634261" cy="24592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0750" marR="0">
              <a:lnSpc>
                <a:spcPts val="9216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0" b="1">
                <a:solidFill>
                  <a:srgbClr val="000000"/>
                </a:solidFill>
                <a:latin typeface="UNCEII+Arial-BoldMT"/>
                <a:cs typeface="UNCEII+Arial-BoldMT"/>
              </a:rPr>
              <a:t>2</a:t>
            </a:r>
            <a:r>
              <a:rPr dirty="0" sz="10000" spc="-10" b="1">
                <a:solidFill>
                  <a:srgbClr val="000000"/>
                </a:solidFill>
                <a:latin typeface="UNCEII+Arial-BoldMT"/>
                <a:cs typeface="UNCEII+Arial-BoldMT"/>
              </a:rPr>
              <a:t> </a:t>
            </a:r>
            <a:r>
              <a:rPr dirty="0" sz="10000" b="1">
                <a:solidFill>
                  <a:srgbClr val="000000"/>
                </a:solidFill>
                <a:latin typeface="UNCEII+Arial-BoldMT"/>
                <a:cs typeface="UNCEII+Arial-BoldMT"/>
              </a:rPr>
              <a:t>TER</a:t>
            </a:r>
          </a:p>
          <a:p>
            <a:pPr marL="0" marR="0">
              <a:lnSpc>
                <a:spcPts val="9216"/>
              </a:lnSpc>
              <a:spcBef>
                <a:spcPts val="683"/>
              </a:spcBef>
              <a:spcAft>
                <a:spcPts val="0"/>
              </a:spcAft>
            </a:pPr>
            <a:r>
              <a:rPr dirty="0" sz="10000">
                <a:solidFill>
                  <a:srgbClr val="000000"/>
                </a:solidFill>
                <a:latin typeface="IJNKBM+ArialMT"/>
                <a:cs typeface="IJNKBM+ArialMT"/>
              </a:rPr>
              <a:t>setelah</a:t>
            </a:r>
            <a:r>
              <a:rPr dirty="0" sz="10000" spc="18">
                <a:solidFill>
                  <a:srgbClr val="000000"/>
                </a:solidFill>
                <a:latin typeface="IJNKBM+ArialMT"/>
                <a:cs typeface="IJNKBM+ArialMT"/>
              </a:rPr>
              <a:t> </a:t>
            </a:r>
            <a:r>
              <a:rPr dirty="0" sz="10000" b="1">
                <a:solidFill>
                  <a:srgbClr val="000000"/>
                </a:solidFill>
                <a:latin typeface="UNCEII+Arial-BoldMT"/>
                <a:cs typeface="UNCEII+Arial-BoldMT"/>
              </a:rPr>
              <a:t>BRAZIL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52155" y="6713459"/>
            <a:ext cx="8369724" cy="121224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297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0" b="1">
                <a:solidFill>
                  <a:srgbClr val="000000"/>
                </a:solidFill>
                <a:latin typeface="EWQGSM+Share-Bold"/>
                <a:cs typeface="EWQGSM+Share-Bold"/>
              </a:rPr>
              <a:t>Produk</a:t>
            </a:r>
            <a:r>
              <a:rPr dirty="0" sz="8000" b="1">
                <a:solidFill>
                  <a:srgbClr val="000000"/>
                </a:solidFill>
                <a:latin typeface="EWQGSM+Share-Bold"/>
                <a:cs typeface="EWQGSM+Share-Bold"/>
              </a:rPr>
              <a:t> </a:t>
            </a:r>
            <a:r>
              <a:rPr dirty="0" sz="8000" b="1">
                <a:solidFill>
                  <a:srgbClr val="000000"/>
                </a:solidFill>
                <a:latin typeface="EWQGSM+Share-Bold"/>
                <a:cs typeface="EWQGSM+Share-Bold"/>
              </a:rPr>
              <a:t>Domestik</a:t>
            </a:r>
            <a:r>
              <a:rPr dirty="0" sz="8000" b="1">
                <a:solidFill>
                  <a:srgbClr val="000000"/>
                </a:solidFill>
                <a:latin typeface="EWQGSM+Share-Bold"/>
                <a:cs typeface="EWQGSM+Share-Bold"/>
              </a:rPr>
              <a:t> </a:t>
            </a:r>
            <a:r>
              <a:rPr dirty="0" sz="8000" b="1">
                <a:solidFill>
                  <a:srgbClr val="000000"/>
                </a:solidFill>
                <a:latin typeface="EWQGSM+Share-Bold"/>
                <a:cs typeface="EWQGSM+Share-Bold"/>
              </a:rPr>
              <a:t>Bru</a:t>
            </a:r>
            <a:r>
              <a:rPr dirty="0" sz="10000" b="1">
                <a:solidFill>
                  <a:srgbClr val="000000"/>
                </a:solidFill>
                <a:latin typeface="EWQGSM+Share-Bold"/>
                <a:cs typeface="EWQGSM+Share-Bold"/>
              </a:rPr>
              <a:t>to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20116800" cy="113157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047874" y="1170638"/>
            <a:ext cx="2222253" cy="35430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650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0">
                <a:solidFill>
                  <a:srgbClr val="ff0000"/>
                </a:solidFill>
                <a:latin typeface="IJNKBM+ArialMT"/>
                <a:cs typeface="IJNKBM+ArialMT"/>
              </a:rPr>
              <a:t>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42833" y="1501679"/>
            <a:ext cx="3410635" cy="9760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3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0" b="1" strike="sngStrike">
                <a:solidFill>
                  <a:srgbClr val="88b8a8"/>
                </a:solidFill>
                <a:latin typeface="EWQGSM+Share-Bold"/>
                <a:cs typeface="EWQGSM+Share-Bold"/>
              </a:rPr>
              <a:t>SOLUTION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44093" y="1936430"/>
            <a:ext cx="1789389" cy="7871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950"/>
              </a:lnSpc>
              <a:spcBef>
                <a:spcPts val="0"/>
              </a:spcBef>
              <a:spcAft>
                <a:spcPts val="0"/>
              </a:spcAft>
            </a:pPr>
            <a:r>
              <a:rPr dirty="0" sz="6400" b="1">
                <a:solidFill>
                  <a:srgbClr val="88b8a8"/>
                </a:solidFill>
                <a:latin typeface="EWQGSM+Share-Bold"/>
                <a:cs typeface="EWQGSM+Share-Bold"/>
              </a:rPr>
              <a:t>HOTEL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67055" y="5901869"/>
            <a:ext cx="2566778" cy="739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7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 b="1">
                <a:solidFill>
                  <a:srgbClr val="88b8a8"/>
                </a:solidFill>
                <a:latin typeface="EWQGSM+Share-Bold"/>
                <a:cs typeface="EWQGSM+Share-Bold"/>
              </a:rPr>
              <a:t>CATERING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905875" y="5928104"/>
            <a:ext cx="3328701" cy="739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578"/>
              </a:lnSpc>
              <a:spcBef>
                <a:spcPts val="0"/>
              </a:spcBef>
              <a:spcAft>
                <a:spcPts val="0"/>
              </a:spcAft>
            </a:pPr>
            <a:r>
              <a:rPr dirty="0" sz="6000" b="1">
                <a:solidFill>
                  <a:srgbClr val="88b8a8"/>
                </a:solidFill>
                <a:latin typeface="EWQGSM+Share-Bold"/>
                <a:cs typeface="EWQGSM+Share-Bold"/>
              </a:rPr>
              <a:t>RESTAURANT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419269" y="9839662"/>
            <a:ext cx="3214999" cy="78715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950"/>
              </a:lnSpc>
              <a:spcBef>
                <a:spcPts val="0"/>
              </a:spcBef>
              <a:spcAft>
                <a:spcPts val="0"/>
              </a:spcAft>
            </a:pPr>
            <a:r>
              <a:rPr dirty="0" sz="6400" b="1">
                <a:solidFill>
                  <a:srgbClr val="88b8a8"/>
                </a:solidFill>
                <a:latin typeface="EWQGSM+Share-Bold"/>
                <a:cs typeface="EWQGSM+Share-Bold"/>
              </a:rPr>
              <a:t>PESANTREN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20116800" cy="113157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0109" y="933645"/>
            <a:ext cx="9599033" cy="9760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3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0" b="1" strike="sngStrike">
                <a:solidFill>
                  <a:srgbClr val="353231"/>
                </a:solidFill>
                <a:latin typeface="EWQGSM+Share-Bold"/>
                <a:cs typeface="EWQGSM+Share-Bold"/>
              </a:rPr>
              <a:t>MARKET</a:t>
            </a:r>
            <a:r>
              <a:rPr dirty="0" sz="8000" spc="240" b="1" strike="sngStrike">
                <a:solidFill>
                  <a:srgbClr val="353231"/>
                </a:solidFill>
                <a:latin typeface="EWQGSM+Share-Bold"/>
                <a:cs typeface="EWQGSM+Share-Bold"/>
              </a:rPr>
              <a:t> </a:t>
            </a:r>
            <a:r>
              <a:rPr dirty="0" sz="8000" b="1" strike="sngStrike">
                <a:solidFill>
                  <a:srgbClr val="353231"/>
                </a:solidFill>
                <a:latin typeface="EWQGSM+Share-Bold"/>
                <a:cs typeface="EWQGSM+Share-Bold"/>
              </a:rPr>
              <a:t>SIZE</a:t>
            </a:r>
            <a:r>
              <a:rPr dirty="0" sz="8000" spc="239" b="1" strike="sngStrike">
                <a:solidFill>
                  <a:srgbClr val="353231"/>
                </a:solidFill>
                <a:latin typeface="EWQGSM+Share-Bold"/>
                <a:cs typeface="EWQGSM+Share-Bold"/>
              </a:rPr>
              <a:t> </a:t>
            </a:r>
            <a:r>
              <a:rPr dirty="0" sz="8000" b="1" strike="sngStrike">
                <a:solidFill>
                  <a:srgbClr val="353231"/>
                </a:solidFill>
                <a:latin typeface="EWQGSM+Share-Bold"/>
                <a:cs typeface="EWQGSM+Share-Bold"/>
              </a:rPr>
              <a:t>(PETANI</a:t>
            </a:r>
            <a:r>
              <a:rPr dirty="0" sz="8000" spc="241" b="1" strike="sngStrike">
                <a:solidFill>
                  <a:srgbClr val="353231"/>
                </a:solidFill>
                <a:latin typeface="EWQGSM+Share-Bold"/>
                <a:cs typeface="EWQGSM+Share-Bold"/>
              </a:rPr>
              <a:t> </a:t>
            </a:r>
            <a:r>
              <a:rPr dirty="0" sz="8000" b="1" strike="sngStrike">
                <a:solidFill>
                  <a:srgbClr val="353231"/>
                </a:solidFill>
                <a:latin typeface="EWQGSM+Share-Bold"/>
                <a:cs typeface="EWQGSM+Share-Bold"/>
              </a:rPr>
              <a:t>PADI</a:t>
            </a:r>
            <a:r>
              <a:rPr dirty="0" sz="8000" b="1">
                <a:solidFill>
                  <a:srgbClr val="353231"/>
                </a:solidFill>
                <a:latin typeface="EWQGSM+Share-Bold"/>
                <a:cs typeface="EWQGSM+Share-Bold"/>
              </a:rPr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445008" y="4567649"/>
            <a:ext cx="5244449" cy="11466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2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53231"/>
                </a:solidFill>
                <a:latin typeface="PLQDWM+Montserrat-Regular"/>
                <a:cs typeface="PLQDWM+Montserrat-Regular"/>
              </a:rPr>
              <a:t>Jumlah</a:t>
            </a:r>
            <a:r>
              <a:rPr dirty="0" sz="4400" spc="2328">
                <a:solidFill>
                  <a:srgbClr val="353231"/>
                </a:solidFill>
                <a:latin typeface="PLQDWM+Montserrat-Regular"/>
                <a:cs typeface="PLQDWM+Montserrat-Regular"/>
              </a:rPr>
              <a:t> </a:t>
            </a:r>
            <a:r>
              <a:rPr dirty="0" sz="4400">
                <a:solidFill>
                  <a:srgbClr val="353231"/>
                </a:solidFill>
                <a:latin typeface="PLQDWM+Montserrat-Regular"/>
                <a:cs typeface="PLQDWM+Montserrat-Regular"/>
              </a:rPr>
              <a:t>Petani</a:t>
            </a:r>
            <a:r>
              <a:rPr dirty="0" sz="4400" spc="2288">
                <a:solidFill>
                  <a:srgbClr val="353231"/>
                </a:solidFill>
                <a:latin typeface="PLQDWM+Montserrat-Regular"/>
                <a:cs typeface="PLQDWM+Montserrat-Regular"/>
              </a:rPr>
              <a:t> </a:t>
            </a:r>
            <a:r>
              <a:rPr dirty="0" sz="4400">
                <a:solidFill>
                  <a:srgbClr val="353231"/>
                </a:solidFill>
                <a:latin typeface="PLQDWM+Montserrat-Regular"/>
                <a:cs typeface="PLQDWM+Montserrat-Regular"/>
              </a:rPr>
              <a:t>yang</a:t>
            </a:r>
          </a:p>
          <a:p>
            <a:pPr marL="0" marR="0">
              <a:lnSpc>
                <a:spcPts val="4355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53231"/>
                </a:solidFill>
                <a:latin typeface="PLQDWM+Montserrat-Regular"/>
                <a:cs typeface="PLQDWM+Montserrat-Regular"/>
              </a:rPr>
              <a:t>Ada</a:t>
            </a:r>
            <a:r>
              <a:rPr dirty="0" sz="4400">
                <a:solidFill>
                  <a:srgbClr val="353231"/>
                </a:solidFill>
                <a:latin typeface="PLQDWM+Montserrat-Regular"/>
                <a:cs typeface="PLQDWM+Montserrat-Regular"/>
              </a:rPr>
              <a:t> </a:t>
            </a:r>
            <a:r>
              <a:rPr dirty="0" sz="4400">
                <a:solidFill>
                  <a:srgbClr val="353231"/>
                </a:solidFill>
                <a:latin typeface="PLQDWM+Montserrat-Regular"/>
                <a:cs typeface="PLQDWM+Montserrat-Regular"/>
              </a:rPr>
              <a:t>di</a:t>
            </a:r>
            <a:r>
              <a:rPr dirty="0" sz="4400">
                <a:solidFill>
                  <a:srgbClr val="353231"/>
                </a:solidFill>
                <a:latin typeface="PLQDWM+Montserrat-Regular"/>
                <a:cs typeface="PLQDWM+Montserrat-Regular"/>
              </a:rPr>
              <a:t> </a:t>
            </a:r>
            <a:r>
              <a:rPr dirty="0" sz="4400">
                <a:solidFill>
                  <a:srgbClr val="353231"/>
                </a:solidFill>
                <a:latin typeface="PLQDWM+Montserrat-Regular"/>
                <a:cs typeface="PLQDWM+Montserrat-Regular"/>
              </a:rPr>
              <a:t>jawa</a:t>
            </a:r>
            <a:r>
              <a:rPr dirty="0" sz="4400">
                <a:solidFill>
                  <a:srgbClr val="353231"/>
                </a:solidFill>
                <a:latin typeface="PLQDWM+Montserrat-Regular"/>
                <a:cs typeface="PLQDWM+Montserrat-Regular"/>
              </a:rPr>
              <a:t> </a:t>
            </a:r>
            <a:r>
              <a:rPr dirty="0" sz="4400">
                <a:solidFill>
                  <a:srgbClr val="353231"/>
                </a:solidFill>
                <a:latin typeface="PLQDWM+Montserrat-Regular"/>
                <a:cs typeface="PLQDWM+Montserrat-Regular"/>
              </a:rPr>
              <a:t>barat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84032" y="6142958"/>
            <a:ext cx="7960283" cy="8742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636"/>
              </a:lnSpc>
              <a:spcBef>
                <a:spcPts val="0"/>
              </a:spcBef>
              <a:spcAft>
                <a:spcPts val="0"/>
              </a:spcAft>
            </a:pPr>
            <a:r>
              <a:rPr dirty="0" sz="7200" b="1">
                <a:solidFill>
                  <a:srgbClr val="ffffff"/>
                </a:solidFill>
                <a:latin typeface="UNCEII+Arial-BoldMT"/>
                <a:cs typeface="UNCEII+Arial-BoldMT"/>
              </a:rPr>
              <a:t>3,25</a:t>
            </a:r>
            <a:r>
              <a:rPr dirty="0" sz="7200" b="1">
                <a:solidFill>
                  <a:srgbClr val="ffffff"/>
                </a:solidFill>
                <a:latin typeface="UNCEII+Arial-BoldMT"/>
                <a:cs typeface="UNCEII+Arial-BoldMT"/>
              </a:rPr>
              <a:t> </a:t>
            </a:r>
            <a:r>
              <a:rPr dirty="0" sz="7200" b="1">
                <a:solidFill>
                  <a:srgbClr val="ffffff"/>
                </a:solidFill>
                <a:latin typeface="UNCEII+Arial-BoldMT"/>
                <a:cs typeface="UNCEII+Arial-BoldMT"/>
              </a:rPr>
              <a:t>JT</a:t>
            </a:r>
            <a:r>
              <a:rPr dirty="0" sz="7200" spc="5347" b="1">
                <a:solidFill>
                  <a:srgbClr val="ffffff"/>
                </a:solidFill>
                <a:latin typeface="UNCEII+Arial-BoldMT"/>
                <a:cs typeface="UNCEII+Arial-BoldMT"/>
              </a:rPr>
              <a:t> </a:t>
            </a:r>
            <a:r>
              <a:rPr dirty="0" sz="12400" baseline="8654" b="1">
                <a:solidFill>
                  <a:srgbClr val="ffffff"/>
                </a:solidFill>
                <a:latin typeface="UNCEII+Arial-BoldMT"/>
                <a:cs typeface="UNCEII+Arial-BoldMT"/>
              </a:rPr>
              <a:t>2,25</a:t>
            </a:r>
            <a:r>
              <a:rPr dirty="0" sz="8250" baseline="8654" b="1">
                <a:solidFill>
                  <a:srgbClr val="ffffff"/>
                </a:solidFill>
                <a:latin typeface="UNCEII+Arial-BoldMT"/>
                <a:cs typeface="UNCEII+Arial-BoldMT"/>
              </a:rPr>
              <a:t> </a:t>
            </a:r>
            <a:r>
              <a:rPr dirty="0" sz="12400" baseline="8654" b="1">
                <a:solidFill>
                  <a:srgbClr val="ffffff"/>
                </a:solidFill>
                <a:latin typeface="UNCEII+Arial-BoldMT"/>
                <a:cs typeface="UNCEII+Arial-BoldMT"/>
              </a:rPr>
              <a:t>JT</a:t>
            </a:r>
            <a:r>
              <a:rPr dirty="0" sz="8250" baseline="8654" spc="8463" b="1">
                <a:solidFill>
                  <a:srgbClr val="ffffff"/>
                </a:solidFill>
                <a:latin typeface="UNCEII+Arial-BoldMT"/>
                <a:cs typeface="UNCEII+Arial-BoldMT"/>
              </a:rPr>
              <a:t> </a:t>
            </a:r>
            <a:r>
              <a:rPr dirty="0" sz="7200" b="1">
                <a:solidFill>
                  <a:srgbClr val="ffffff"/>
                </a:solidFill>
                <a:latin typeface="UNCEII+Arial-BoldMT"/>
                <a:cs typeface="UNCEII+Arial-BoldMT"/>
              </a:rPr>
              <a:t>1</a:t>
            </a:r>
            <a:r>
              <a:rPr dirty="0" sz="7200" b="1">
                <a:solidFill>
                  <a:srgbClr val="ffffff"/>
                </a:solidFill>
                <a:latin typeface="UNCEII+Arial-BoldMT"/>
                <a:cs typeface="UNCEII+Arial-BoldMT"/>
              </a:rPr>
              <a:t> </a:t>
            </a:r>
            <a:r>
              <a:rPr dirty="0" sz="7200" b="1">
                <a:solidFill>
                  <a:srgbClr val="ffffff"/>
                </a:solidFill>
                <a:latin typeface="UNCEII+Arial-BoldMT"/>
                <a:cs typeface="UNCEII+Arial-BoldMT"/>
              </a:rPr>
              <a:t>JT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445068" y="6420247"/>
            <a:ext cx="5198223" cy="16998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2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53231"/>
                </a:solidFill>
                <a:latin typeface="PLQDWM+Montserrat-Regular"/>
                <a:cs typeface="PLQDWM+Montserrat-Regular"/>
              </a:rPr>
              <a:t>Jumlah</a:t>
            </a:r>
            <a:r>
              <a:rPr dirty="0" sz="4400">
                <a:solidFill>
                  <a:srgbClr val="353231"/>
                </a:solidFill>
                <a:latin typeface="PLQDWM+Montserrat-Regular"/>
                <a:cs typeface="PLQDWM+Montserrat-Regular"/>
              </a:rPr>
              <a:t> </a:t>
            </a:r>
            <a:r>
              <a:rPr dirty="0" sz="4400">
                <a:solidFill>
                  <a:srgbClr val="353231"/>
                </a:solidFill>
                <a:latin typeface="PLQDWM+Montserrat-Regular"/>
                <a:cs typeface="PLQDWM+Montserrat-Regular"/>
              </a:rPr>
              <a:t>Petani</a:t>
            </a:r>
          </a:p>
          <a:p>
            <a:pPr marL="0" marR="0">
              <a:lnSpc>
                <a:spcPts val="4356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53231"/>
                </a:solidFill>
                <a:latin typeface="PLQDWM+Montserrat-Regular"/>
                <a:cs typeface="PLQDWM+Montserrat-Regular"/>
              </a:rPr>
              <a:t>Memahami</a:t>
            </a:r>
            <a:r>
              <a:rPr dirty="0" sz="4400">
                <a:solidFill>
                  <a:srgbClr val="353231"/>
                </a:solidFill>
                <a:latin typeface="PLQDWM+Montserrat-Regular"/>
                <a:cs typeface="PLQDWM+Montserrat-Regular"/>
              </a:rPr>
              <a:t> </a:t>
            </a:r>
            <a:r>
              <a:rPr dirty="0" sz="4400">
                <a:solidFill>
                  <a:srgbClr val="353231"/>
                </a:solidFill>
                <a:latin typeface="PLQDWM+Montserrat-Regular"/>
                <a:cs typeface="PLQDWM+Montserrat-Regular"/>
              </a:rPr>
              <a:t>Teknologi</a:t>
            </a:r>
          </a:p>
          <a:p>
            <a:pPr marL="0" marR="0">
              <a:lnSpc>
                <a:spcPts val="4355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53231"/>
                </a:solidFill>
                <a:latin typeface="PLQDWM+Montserrat-Regular"/>
                <a:cs typeface="PLQDWM+Montserrat-Regular"/>
              </a:rPr>
              <a:t>/</a:t>
            </a:r>
            <a:r>
              <a:rPr dirty="0" sz="4400">
                <a:solidFill>
                  <a:srgbClr val="353231"/>
                </a:solidFill>
                <a:latin typeface="PLQDWM+Montserrat-Regular"/>
                <a:cs typeface="PLQDWM+Montserrat-Regular"/>
              </a:rPr>
              <a:t> </a:t>
            </a:r>
            <a:r>
              <a:rPr dirty="0" sz="4400">
                <a:solidFill>
                  <a:srgbClr val="353231"/>
                </a:solidFill>
                <a:latin typeface="PLQDWM+Montserrat-Regular"/>
                <a:cs typeface="PLQDWM+Montserrat-Regular"/>
              </a:rPr>
              <a:t>Mempunyai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445068" y="8079883"/>
            <a:ext cx="3046690" cy="5934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424"/>
              </a:lnSpc>
              <a:spcBef>
                <a:spcPts val="0"/>
              </a:spcBef>
              <a:spcAft>
                <a:spcPts val="0"/>
              </a:spcAft>
            </a:pPr>
            <a:r>
              <a:rPr dirty="0" sz="4400">
                <a:solidFill>
                  <a:srgbClr val="353231"/>
                </a:solidFill>
                <a:latin typeface="PLQDWM+Montserrat-Regular"/>
                <a:cs typeface="PLQDWM+Montserrat-Regular"/>
              </a:rPr>
              <a:t>Smartphone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20116800" cy="113157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0109" y="933645"/>
            <a:ext cx="8166549" cy="9760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3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0" b="1" strike="sngStrike">
                <a:solidFill>
                  <a:srgbClr val="5e5e5e"/>
                </a:solidFill>
                <a:latin typeface="EWQGSM+Share-Bold"/>
                <a:cs typeface="EWQGSM+Share-Bold"/>
              </a:rPr>
              <a:t>MARKET</a:t>
            </a:r>
            <a:r>
              <a:rPr dirty="0" sz="8000" spc="240" b="1" strike="sngStrike">
                <a:solidFill>
                  <a:srgbClr val="5e5e5e"/>
                </a:solidFill>
                <a:latin typeface="EWQGSM+Share-Bold"/>
                <a:cs typeface="EWQGSM+Share-Bold"/>
              </a:rPr>
              <a:t> </a:t>
            </a:r>
            <a:r>
              <a:rPr dirty="0" sz="8000" b="1" strike="sngStrike">
                <a:solidFill>
                  <a:srgbClr val="5e5e5e"/>
                </a:solidFill>
                <a:latin typeface="EWQGSM+Share-Bold"/>
                <a:cs typeface="EWQGSM+Share-Bold"/>
              </a:rPr>
              <a:t>SIZE</a:t>
            </a:r>
            <a:r>
              <a:rPr dirty="0" sz="8000" spc="239" b="1" strike="sngStrike">
                <a:solidFill>
                  <a:srgbClr val="5e5e5e"/>
                </a:solidFill>
                <a:latin typeface="EWQGSM+Share-Bold"/>
                <a:cs typeface="EWQGSM+Share-Bold"/>
              </a:rPr>
              <a:t> </a:t>
            </a:r>
            <a:r>
              <a:rPr dirty="0" sz="8000" b="1" strike="sngStrike">
                <a:solidFill>
                  <a:srgbClr val="5e5e5e"/>
                </a:solidFill>
                <a:latin typeface="EWQGSM+Share-Bold"/>
                <a:cs typeface="EWQGSM+Share-Bold"/>
              </a:rPr>
              <a:t>(PEMBELI)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782330" y="3874967"/>
            <a:ext cx="1613684" cy="4528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18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5e5e5e"/>
                </a:solidFill>
                <a:latin typeface="UNCEII+Arial-BoldMT"/>
                <a:cs typeface="UNCEII+Arial-BoldMT"/>
              </a:rPr>
              <a:t>34.11</a:t>
            </a:r>
            <a:r>
              <a:rPr dirty="0" sz="3600" b="1">
                <a:solidFill>
                  <a:srgbClr val="5e5e5e"/>
                </a:solidFill>
                <a:latin typeface="UNCEII+Arial-BoldMT"/>
                <a:cs typeface="UNCEII+Arial-BoldMT"/>
              </a:rPr>
              <a:t> </a:t>
            </a:r>
            <a:r>
              <a:rPr dirty="0" sz="3600" b="1">
                <a:solidFill>
                  <a:srgbClr val="5e5e5e"/>
                </a:solidFill>
                <a:latin typeface="UNCEII+Arial-BoldMT"/>
                <a:cs typeface="UNCEII+Arial-BoldMT"/>
              </a:rPr>
              <a:t>JT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782330" y="5453790"/>
            <a:ext cx="1403967" cy="19732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318"/>
              </a:lnSpc>
              <a:spcBef>
                <a:spcPts val="0"/>
              </a:spcBef>
              <a:spcAft>
                <a:spcPts val="0"/>
              </a:spcAft>
            </a:pPr>
            <a:r>
              <a:rPr dirty="0" sz="3600" b="1">
                <a:solidFill>
                  <a:srgbClr val="353231"/>
                </a:solidFill>
                <a:latin typeface="UNCEII+Arial-BoldMT"/>
                <a:cs typeface="UNCEII+Arial-BoldMT"/>
              </a:rPr>
              <a:t>12.3</a:t>
            </a:r>
            <a:r>
              <a:rPr dirty="0" sz="3600" b="1">
                <a:solidFill>
                  <a:srgbClr val="353231"/>
                </a:solidFill>
                <a:latin typeface="UNCEII+Arial-BoldMT"/>
                <a:cs typeface="UNCEII+Arial-BoldMT"/>
              </a:rPr>
              <a:t> </a:t>
            </a:r>
            <a:r>
              <a:rPr dirty="0" sz="3600" b="1">
                <a:solidFill>
                  <a:srgbClr val="353231"/>
                </a:solidFill>
                <a:latin typeface="UNCEII+Arial-BoldMT"/>
                <a:cs typeface="UNCEII+Arial-BoldMT"/>
              </a:rPr>
              <a:t>JT</a:t>
            </a:r>
          </a:p>
          <a:p>
            <a:pPr marL="0" marR="0">
              <a:lnSpc>
                <a:spcPts val="3318"/>
              </a:lnSpc>
              <a:spcBef>
                <a:spcPts val="8653"/>
              </a:spcBef>
              <a:spcAft>
                <a:spcPts val="0"/>
              </a:spcAft>
            </a:pPr>
            <a:r>
              <a:rPr dirty="0" sz="3600" b="1">
                <a:solidFill>
                  <a:srgbClr val="353231"/>
                </a:solidFill>
                <a:latin typeface="UNCEII+Arial-BoldMT"/>
                <a:cs typeface="UNCEII+Arial-BoldMT"/>
              </a:rPr>
              <a:t>1,84</a:t>
            </a:r>
            <a:r>
              <a:rPr dirty="0" sz="3600" b="1">
                <a:solidFill>
                  <a:srgbClr val="353231"/>
                </a:solidFill>
                <a:latin typeface="UNCEII+Arial-BoldMT"/>
                <a:cs typeface="UNCEII+Arial-BoldMT"/>
              </a:rPr>
              <a:t> </a:t>
            </a:r>
            <a:r>
              <a:rPr dirty="0" sz="3600" b="1">
                <a:solidFill>
                  <a:srgbClr val="353231"/>
                </a:solidFill>
                <a:latin typeface="UNCEII+Arial-BoldMT"/>
                <a:cs typeface="UNCEII+Arial-BoldMT"/>
              </a:rPr>
              <a:t>JT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20116800" cy="113157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0116" y="1015445"/>
            <a:ext cx="7247076" cy="9760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3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0" b="1">
                <a:solidFill>
                  <a:srgbClr val="88b8a8"/>
                </a:solidFill>
                <a:latin typeface="EWQGSM+Share-Bold"/>
                <a:cs typeface="EWQGSM+Share-Bold"/>
              </a:rPr>
              <a:t>MARKET</a:t>
            </a:r>
            <a:r>
              <a:rPr dirty="0" sz="8000" b="1">
                <a:solidFill>
                  <a:srgbClr val="88b8a8"/>
                </a:solidFill>
                <a:latin typeface="EWQGSM+Share-Bold"/>
                <a:cs typeface="EWQGSM+Share-Bold"/>
              </a:rPr>
              <a:t> </a:t>
            </a:r>
            <a:r>
              <a:rPr dirty="0" sz="8000" b="1">
                <a:solidFill>
                  <a:srgbClr val="88b8a8"/>
                </a:solidFill>
                <a:latin typeface="EWQGSM+Share-Bold"/>
                <a:cs typeface="EWQGSM+Share-Bold"/>
              </a:rPr>
              <a:t>SIZE</a:t>
            </a:r>
            <a:r>
              <a:rPr dirty="0" sz="8000" b="1">
                <a:solidFill>
                  <a:srgbClr val="88b8a8"/>
                </a:solidFill>
                <a:latin typeface="EWQGSM+Share-Bold"/>
                <a:cs typeface="EWQGSM+Share-Bold"/>
              </a:rPr>
              <a:t> </a:t>
            </a:r>
            <a:r>
              <a:rPr dirty="0" sz="8000" b="1">
                <a:solidFill>
                  <a:srgbClr val="88b8a8"/>
                </a:solidFill>
                <a:latin typeface="EWQGSM+Share-Bold"/>
                <a:cs typeface="EWQGSM+Share-Bold"/>
              </a:rPr>
              <a:t>BYTANI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02203" y="2534543"/>
            <a:ext cx="7766192" cy="18491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TAM</a:t>
            </a:r>
            <a:r>
              <a:rPr dirty="0" sz="3300" spc="909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(Total</a:t>
            </a:r>
            <a:r>
              <a:rPr dirty="0" sz="3300" spc="902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Addressable</a:t>
            </a:r>
            <a:r>
              <a:rPr dirty="0" sz="3300" spc="1167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Market)</a:t>
            </a:r>
            <a:r>
              <a:rPr dirty="0" sz="3300" spc="1163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terdiri</a:t>
            </a:r>
            <a:r>
              <a:rPr dirty="0" sz="3300" spc="1152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dari</a:t>
            </a:r>
          </a:p>
          <a:p>
            <a:pPr marL="0" marR="0">
              <a:lnSpc>
                <a:spcPts val="3041"/>
              </a:lnSpc>
              <a:spcBef>
                <a:spcPts val="665"/>
              </a:spcBef>
              <a:spcAft>
                <a:spcPts val="0"/>
              </a:spcAft>
            </a:pP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70,72%</a:t>
            </a:r>
            <a:r>
              <a:rPr dirty="0" sz="3300" spc="217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atau</a:t>
            </a:r>
            <a:r>
              <a:rPr dirty="0" sz="3300" spc="206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190</a:t>
            </a:r>
            <a:r>
              <a:rPr dirty="0" sz="3300" spc="211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jt</a:t>
            </a:r>
            <a:r>
              <a:rPr dirty="0" sz="3300" spc="205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penduduk</a:t>
            </a:r>
            <a:r>
              <a:rPr dirty="0" sz="3300" spc="207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usia</a:t>
            </a:r>
            <a:r>
              <a:rPr dirty="0" sz="3300" spc="207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produktif</a:t>
            </a:r>
            <a:r>
              <a:rPr dirty="0" sz="3300" spc="209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di</a:t>
            </a:r>
          </a:p>
          <a:p>
            <a:pPr marL="0" marR="0">
              <a:lnSpc>
                <a:spcPts val="3041"/>
              </a:lnSpc>
              <a:spcBef>
                <a:spcPts val="715"/>
              </a:spcBef>
              <a:spcAft>
                <a:spcPts val="0"/>
              </a:spcAft>
            </a:pP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indonesia</a:t>
            </a:r>
            <a:r>
              <a:rPr dirty="0" sz="3300" spc="482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dengan</a:t>
            </a:r>
            <a:r>
              <a:rPr dirty="0" sz="3300" spc="480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rata</a:t>
            </a:r>
            <a:r>
              <a:rPr dirty="0" sz="3300" spc="488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-</a:t>
            </a:r>
            <a:r>
              <a:rPr dirty="0" sz="3300" spc="478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rata</a:t>
            </a:r>
            <a:r>
              <a:rPr dirty="0" sz="3300" spc="488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konsumsi</a:t>
            </a:r>
            <a:r>
              <a:rPr dirty="0" sz="3300" spc="484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beras</a:t>
            </a:r>
          </a:p>
          <a:p>
            <a:pPr marL="0" marR="0">
              <a:lnSpc>
                <a:spcPts val="3041"/>
              </a:lnSpc>
              <a:spcBef>
                <a:spcPts val="665"/>
              </a:spcBef>
              <a:spcAft>
                <a:spcPts val="0"/>
              </a:spcAft>
            </a:pP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per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tahun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94,9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kg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&amp;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62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jt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UMKM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di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indonesia.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802203" y="5012347"/>
            <a:ext cx="7765510" cy="18491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SAM</a:t>
            </a:r>
            <a:r>
              <a:rPr dirty="0" sz="3300" spc="15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(Serviceable</a:t>
            </a:r>
            <a:r>
              <a:rPr dirty="0" sz="3300" spc="27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Available</a:t>
            </a:r>
            <a:r>
              <a:rPr dirty="0" sz="3300" spc="-104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Market)</a:t>
            </a:r>
            <a:r>
              <a:rPr dirty="0" sz="3300" spc="21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terdiri</a:t>
            </a:r>
            <a:r>
              <a:rPr dirty="0" sz="3300" spc="11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dari</a:t>
            </a:r>
          </a:p>
          <a:p>
            <a:pPr marL="0" marR="0">
              <a:lnSpc>
                <a:spcPts val="3041"/>
              </a:lnSpc>
              <a:spcBef>
                <a:spcPts val="665"/>
              </a:spcBef>
              <a:spcAft>
                <a:spcPts val="0"/>
              </a:spcAft>
            </a:pP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70,68%</a:t>
            </a:r>
            <a:r>
              <a:rPr dirty="0" sz="3300" spc="1039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atau</a:t>
            </a:r>
            <a:r>
              <a:rPr dirty="0" sz="3300" spc="1028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sekitar</a:t>
            </a:r>
            <a:r>
              <a:rPr dirty="0" sz="3300" spc="1039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33,78</a:t>
            </a:r>
            <a:r>
              <a:rPr dirty="0" sz="3300" spc="1035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jt</a:t>
            </a:r>
            <a:r>
              <a:rPr dirty="0" sz="3300" spc="1027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penduduk</a:t>
            </a:r>
            <a:r>
              <a:rPr dirty="0" sz="3300" spc="1030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usia</a:t>
            </a:r>
          </a:p>
          <a:p>
            <a:pPr marL="0" marR="0">
              <a:lnSpc>
                <a:spcPts val="3041"/>
              </a:lnSpc>
              <a:spcBef>
                <a:spcPts val="715"/>
              </a:spcBef>
              <a:spcAft>
                <a:spcPts val="0"/>
              </a:spcAft>
            </a:pP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produktif</a:t>
            </a:r>
            <a:r>
              <a:rPr dirty="0" sz="3300" spc="1386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di</a:t>
            </a:r>
            <a:r>
              <a:rPr dirty="0" sz="3300" spc="1377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jawa</a:t>
            </a:r>
            <a:r>
              <a:rPr dirty="0" sz="3300" spc="1384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barat</a:t>
            </a:r>
            <a:r>
              <a:rPr dirty="0" sz="3300" spc="1390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&amp;</a:t>
            </a:r>
            <a:r>
              <a:rPr dirty="0" sz="3300" spc="1385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223</a:t>
            </a:r>
            <a:r>
              <a:rPr dirty="0" sz="3300" spc="1388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ribu</a:t>
            </a:r>
            <a:r>
              <a:rPr dirty="0" sz="3300" spc="1381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UMKM</a:t>
            </a:r>
          </a:p>
          <a:p>
            <a:pPr marL="0" marR="0">
              <a:lnSpc>
                <a:spcPts val="3041"/>
              </a:lnSpc>
              <a:spcBef>
                <a:spcPts val="665"/>
              </a:spcBef>
              <a:spcAft>
                <a:spcPts val="0"/>
              </a:spcAft>
            </a:pP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kuliner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di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jawa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barat.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802203" y="7490151"/>
            <a:ext cx="7765391" cy="184914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41"/>
              </a:lnSpc>
              <a:spcBef>
                <a:spcPts val="0"/>
              </a:spcBef>
              <a:spcAft>
                <a:spcPts val="0"/>
              </a:spcAft>
            </a:pP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SOM</a:t>
            </a:r>
            <a:r>
              <a:rPr dirty="0" sz="3300" spc="1042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(Serviceable</a:t>
            </a:r>
            <a:r>
              <a:rPr dirty="0" sz="3300" spc="1057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Obtainable</a:t>
            </a:r>
            <a:r>
              <a:rPr dirty="0" sz="3300" spc="1042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Market)</a:t>
            </a:r>
            <a:r>
              <a:rPr dirty="0" sz="3300" spc="1052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terdiri</a:t>
            </a:r>
          </a:p>
          <a:p>
            <a:pPr marL="0" marR="0">
              <a:lnSpc>
                <a:spcPts val="3041"/>
              </a:lnSpc>
              <a:spcBef>
                <a:spcPts val="665"/>
              </a:spcBef>
              <a:spcAft>
                <a:spcPts val="0"/>
              </a:spcAft>
            </a:pP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dari</a:t>
            </a:r>
            <a:r>
              <a:rPr dirty="0" sz="3300" spc="149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72,56%</a:t>
            </a:r>
            <a:r>
              <a:rPr dirty="0" sz="3300" spc="160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atau</a:t>
            </a:r>
            <a:r>
              <a:rPr dirty="0" sz="3300" spc="150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sekitar</a:t>
            </a:r>
            <a:r>
              <a:rPr dirty="0" sz="3300" spc="161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2,17</a:t>
            </a:r>
            <a:r>
              <a:rPr dirty="0" sz="3300" spc="153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jt</a:t>
            </a:r>
            <a:r>
              <a:rPr dirty="0" sz="3300" spc="149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penduduk</a:t>
            </a:r>
            <a:r>
              <a:rPr dirty="0" sz="3300" spc="150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usia</a:t>
            </a:r>
          </a:p>
          <a:p>
            <a:pPr marL="0" marR="0">
              <a:lnSpc>
                <a:spcPts val="3041"/>
              </a:lnSpc>
              <a:spcBef>
                <a:spcPts val="715"/>
              </a:spcBef>
              <a:spcAft>
                <a:spcPts val="0"/>
              </a:spcAft>
            </a:pP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produktif</a:t>
            </a:r>
            <a:r>
              <a:rPr dirty="0" sz="3300" spc="734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di</a:t>
            </a:r>
            <a:r>
              <a:rPr dirty="0" sz="3300" spc="725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bekasi</a:t>
            </a:r>
            <a:r>
              <a:rPr dirty="0" sz="3300" spc="734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&amp;</a:t>
            </a:r>
            <a:r>
              <a:rPr dirty="0" sz="3300" spc="732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23</a:t>
            </a:r>
            <a:r>
              <a:rPr dirty="0" sz="3300" spc="732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ribu</a:t>
            </a:r>
            <a:r>
              <a:rPr dirty="0" sz="3300" spc="728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UMKM</a:t>
            </a:r>
            <a:r>
              <a:rPr dirty="0" sz="3300" spc="740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di</a:t>
            </a:r>
            <a:r>
              <a:rPr dirty="0" sz="3300" spc="725" b="1">
                <a:solidFill>
                  <a:srgbClr val="53806c"/>
                </a:solidFill>
                <a:latin typeface="UNCEII+Arial-BoldMT"/>
                <a:cs typeface="UNCEII+Arial-BoldMT"/>
              </a:rPr>
              <a:t> </a:t>
            </a: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kota</a:t>
            </a:r>
          </a:p>
          <a:p>
            <a:pPr marL="0" marR="0">
              <a:lnSpc>
                <a:spcPts val="3041"/>
              </a:lnSpc>
              <a:spcBef>
                <a:spcPts val="665"/>
              </a:spcBef>
              <a:spcAft>
                <a:spcPts val="0"/>
              </a:spcAft>
            </a:pPr>
            <a:r>
              <a:rPr dirty="0" sz="3300" b="1">
                <a:solidFill>
                  <a:srgbClr val="53806c"/>
                </a:solidFill>
                <a:latin typeface="UNCEII+Arial-BoldMT"/>
                <a:cs typeface="UNCEII+Arial-BoldMT"/>
              </a:rPr>
              <a:t>bekasi.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20116800" cy="113157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0109" y="933645"/>
            <a:ext cx="8166549" cy="9760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438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MARKET</a:t>
            </a:r>
            <a:r>
              <a:rPr dirty="0" sz="8000" spc="24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 </a:t>
            </a:r>
            <a:r>
              <a:rPr dirty="0" sz="80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SIZE</a:t>
            </a:r>
            <a:r>
              <a:rPr dirty="0" sz="8000" spc="239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 </a:t>
            </a:r>
            <a:r>
              <a:rPr dirty="0" sz="8000" b="1" strike="sngStrike">
                <a:solidFill>
                  <a:srgbClr val="ffffff"/>
                </a:solidFill>
                <a:latin typeface="EWQGSM+Share-Bold"/>
                <a:cs typeface="EWQGSM+Share-Bold"/>
              </a:rPr>
              <a:t>(PEMBELI)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20116800" cy="113157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86102" y="1390526"/>
            <a:ext cx="5062220" cy="8580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508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 b="1" strike="sngStrike">
                <a:solidFill>
                  <a:srgbClr val="43575a"/>
                </a:solidFill>
                <a:latin typeface="EWQGSM+Share-Bold"/>
                <a:cs typeface="EWQGSM+Share-Bold"/>
              </a:rPr>
              <a:t>BUSINESS</a:t>
            </a:r>
            <a:r>
              <a:rPr dirty="0" sz="7000" spc="-127" b="1">
                <a:solidFill>
                  <a:srgbClr val="43575a"/>
                </a:solidFill>
                <a:latin typeface="EWQGSM+Share-Bold"/>
                <a:cs typeface="EWQGSM+Share-Bold"/>
              </a:rPr>
              <a:t> </a:t>
            </a:r>
            <a:r>
              <a:rPr dirty="0" sz="7000" b="1" strike="sngStrike">
                <a:solidFill>
                  <a:srgbClr val="88b8a8"/>
                </a:solidFill>
                <a:latin typeface="EWQGSM+Share-Bold"/>
                <a:cs typeface="EWQGSM+Share-Bold"/>
              </a:rPr>
              <a:t>MODEL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2021-12-12T20:43:14-06:00</dcterms:modified>
</cp:coreProperties>
</file>